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9" r:id="rId1"/>
  </p:sldMasterIdLst>
  <p:sldIdLst>
    <p:sldId id="256" r:id="rId2"/>
    <p:sldId id="288" r:id="rId3"/>
    <p:sldId id="258" r:id="rId4"/>
    <p:sldId id="269" r:id="rId5"/>
    <p:sldId id="259" r:id="rId6"/>
    <p:sldId id="277" r:id="rId7"/>
    <p:sldId id="279" r:id="rId8"/>
    <p:sldId id="280" r:id="rId9"/>
    <p:sldId id="276" r:id="rId10"/>
    <p:sldId id="260" r:id="rId11"/>
    <p:sldId id="265" r:id="rId12"/>
    <p:sldId id="281" r:id="rId13"/>
    <p:sldId id="261" r:id="rId14"/>
    <p:sldId id="263" r:id="rId15"/>
    <p:sldId id="264" r:id="rId16"/>
    <p:sldId id="262" r:id="rId17"/>
    <p:sldId id="266" r:id="rId18"/>
    <p:sldId id="267" r:id="rId19"/>
    <p:sldId id="268" r:id="rId20"/>
    <p:sldId id="270" r:id="rId21"/>
    <p:sldId id="282" r:id="rId22"/>
    <p:sldId id="283" r:id="rId23"/>
    <p:sldId id="271" r:id="rId24"/>
    <p:sldId id="284" r:id="rId25"/>
    <p:sldId id="285" r:id="rId26"/>
    <p:sldId id="272" r:id="rId27"/>
    <p:sldId id="273" r:id="rId28"/>
    <p:sldId id="289" r:id="rId29"/>
    <p:sldId id="291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hikh Shaik" initials="RS" lastIdx="1" clrIdx="0">
    <p:extLst>
      <p:ext uri="{19B8F6BF-5375-455C-9EA6-DF929625EA0E}">
        <p15:presenceInfo xmlns:p15="http://schemas.microsoft.com/office/powerpoint/2012/main" userId="S::rashikh.shaik@cpaaustralia.com.au::21cf516d-139f-4e65-b41d-c7dd11e6d3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6FA95-5784-41F6-A3ED-25351D4B464F}" v="627" dt="2021-08-23T09:34:18.467"/>
    <p1510:client id="{1E6E31BD-5EF2-EB5D-0914-CA8B1807BD30}" v="1845" dt="2021-08-28T09:30:39.663"/>
    <p1510:client id="{439035B7-3389-C185-8B33-76382351F83C}" v="42" dt="2021-08-27T10:10:14.028"/>
    <p1510:client id="{46FD5923-89AE-122E-4192-B40374B2EAD9}" v="1146" dt="2021-08-29T05:36:02.868"/>
    <p1510:client id="{504314E0-BD01-1A38-7A83-AFB1F93F6EB2}" v="1774" dt="2021-08-24T10:18:23.963"/>
    <p1510:client id="{6A54206C-3052-5A48-8AA3-C86225F3A2C5}" v="794" dt="2021-08-24T08:08:36.066"/>
    <p1510:client id="{7FCAD576-1F50-AE77-318E-33812079A857}" v="37" dt="2021-08-29T05:49:10.391"/>
    <p1510:client id="{A486569E-2FF6-DDBC-320A-78D5C31A027E}" v="25" dt="2021-08-29T05:38:41.376"/>
    <p1510:client id="{B390157F-F13A-3E0F-0892-927FB9DF5700}" v="807" dt="2021-08-29T07:43:35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546BF-F7B9-447A-A80E-F74C47A8A7E7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7D18F0C-F8FE-4071-BFFB-6764F28D05E3}">
      <dgm:prSet/>
      <dgm:spPr/>
      <dgm:t>
        <a:bodyPr/>
        <a:lstStyle/>
        <a:p>
          <a:r>
            <a:rPr lang="en-US"/>
            <a:t>Data is collected from one of the charity organization.</a:t>
          </a:r>
        </a:p>
      </dgm:t>
    </dgm:pt>
    <dgm:pt modelId="{A8BC94A9-7B42-4216-9604-E88B7CC3BB70}" type="parTrans" cxnId="{A915D882-3C38-4222-835B-E9FF8EDA8D26}">
      <dgm:prSet/>
      <dgm:spPr/>
      <dgm:t>
        <a:bodyPr/>
        <a:lstStyle/>
        <a:p>
          <a:endParaRPr lang="en-US"/>
        </a:p>
      </dgm:t>
    </dgm:pt>
    <dgm:pt modelId="{8BFC7094-F8D3-41B6-83F8-D45CC8C5A63F}" type="sibTrans" cxnId="{A915D882-3C38-4222-835B-E9FF8EDA8D26}">
      <dgm:prSet/>
      <dgm:spPr/>
      <dgm:t>
        <a:bodyPr/>
        <a:lstStyle/>
        <a:p>
          <a:endParaRPr lang="en-US"/>
        </a:p>
      </dgm:t>
    </dgm:pt>
    <dgm:pt modelId="{C94B8ED4-71B5-4034-B0D5-F400202C7364}">
      <dgm:prSet/>
      <dgm:spPr/>
      <dgm:t>
        <a:bodyPr/>
        <a:lstStyle/>
        <a:p>
          <a:r>
            <a:rPr lang="en-US"/>
            <a:t>It contains Facebook video views with video titles, gender and age group.</a:t>
          </a:r>
        </a:p>
      </dgm:t>
    </dgm:pt>
    <dgm:pt modelId="{4D979CB6-257A-48E3-8ACA-B2D3F9E7BF76}" type="parTrans" cxnId="{FB911266-FF0B-4BF9-87CD-020E67863C37}">
      <dgm:prSet/>
      <dgm:spPr/>
      <dgm:t>
        <a:bodyPr/>
        <a:lstStyle/>
        <a:p>
          <a:endParaRPr lang="en-US"/>
        </a:p>
      </dgm:t>
    </dgm:pt>
    <dgm:pt modelId="{FEDA5D4D-0BD5-4646-A47C-54B2A11B7F47}" type="sibTrans" cxnId="{FB911266-FF0B-4BF9-87CD-020E67863C37}">
      <dgm:prSet/>
      <dgm:spPr/>
      <dgm:t>
        <a:bodyPr/>
        <a:lstStyle/>
        <a:p>
          <a:endParaRPr lang="en-US"/>
        </a:p>
      </dgm:t>
    </dgm:pt>
    <dgm:pt modelId="{2BE3AD49-D604-45A2-A424-CBB302811923}">
      <dgm:prSet/>
      <dgm:spPr/>
      <dgm:t>
        <a:bodyPr/>
        <a:lstStyle/>
        <a:p>
          <a:r>
            <a:rPr lang="en-US"/>
            <a:t>Data is Unsupervised.</a:t>
          </a:r>
        </a:p>
      </dgm:t>
    </dgm:pt>
    <dgm:pt modelId="{AB7D3E4E-1535-4B19-871E-B9BF3110564C}" type="parTrans" cxnId="{51930A36-F597-45D6-945A-77748073DEC4}">
      <dgm:prSet/>
      <dgm:spPr/>
      <dgm:t>
        <a:bodyPr/>
        <a:lstStyle/>
        <a:p>
          <a:endParaRPr lang="en-US"/>
        </a:p>
      </dgm:t>
    </dgm:pt>
    <dgm:pt modelId="{9B50757A-E5CD-4D98-93D0-4ED759424457}" type="sibTrans" cxnId="{51930A36-F597-45D6-945A-77748073DEC4}">
      <dgm:prSet/>
      <dgm:spPr/>
      <dgm:t>
        <a:bodyPr/>
        <a:lstStyle/>
        <a:p>
          <a:endParaRPr lang="en-US"/>
        </a:p>
      </dgm:t>
    </dgm:pt>
    <dgm:pt modelId="{C406649E-57B3-41E8-B5EB-3EA1B3C73952}">
      <dgm:prSet/>
      <dgm:spPr/>
      <dgm:t>
        <a:bodyPr/>
        <a:lstStyle/>
        <a:p>
          <a:r>
            <a:rPr lang="en-US"/>
            <a:t>It's a 90 days of data – 19th April 2021 to 17th July 2021.</a:t>
          </a:r>
        </a:p>
      </dgm:t>
    </dgm:pt>
    <dgm:pt modelId="{64A8FB41-7FD7-4A15-A5D1-9383406CD3C7}" type="parTrans" cxnId="{7CDF7BB6-D6B9-4659-A822-247750DB075C}">
      <dgm:prSet/>
      <dgm:spPr/>
      <dgm:t>
        <a:bodyPr/>
        <a:lstStyle/>
        <a:p>
          <a:endParaRPr lang="en-US"/>
        </a:p>
      </dgm:t>
    </dgm:pt>
    <dgm:pt modelId="{3AC209C3-59DD-4F9B-A427-53C0C2DB91C0}" type="sibTrans" cxnId="{7CDF7BB6-D6B9-4659-A822-247750DB075C}">
      <dgm:prSet/>
      <dgm:spPr/>
      <dgm:t>
        <a:bodyPr/>
        <a:lstStyle/>
        <a:p>
          <a:endParaRPr lang="en-US"/>
        </a:p>
      </dgm:t>
    </dgm:pt>
    <dgm:pt modelId="{CC4A8A81-C9DE-48BF-98ED-2A71F1EB4712}">
      <dgm:prSet/>
      <dgm:spPr/>
      <dgm:t>
        <a:bodyPr/>
        <a:lstStyle/>
        <a:p>
          <a:r>
            <a:rPr lang="en-US"/>
            <a:t>Total number of records : 572</a:t>
          </a:r>
        </a:p>
      </dgm:t>
    </dgm:pt>
    <dgm:pt modelId="{092DC9EF-43A3-4CE9-85D2-23024FF89B2E}" type="parTrans" cxnId="{6CD0DD66-AA7A-4894-A3C8-FBB498BA0F1F}">
      <dgm:prSet/>
      <dgm:spPr/>
      <dgm:t>
        <a:bodyPr/>
        <a:lstStyle/>
        <a:p>
          <a:endParaRPr lang="en-US"/>
        </a:p>
      </dgm:t>
    </dgm:pt>
    <dgm:pt modelId="{8423AB56-B31A-4B28-8BE0-C5C16D710E22}" type="sibTrans" cxnId="{6CD0DD66-AA7A-4894-A3C8-FBB498BA0F1F}">
      <dgm:prSet/>
      <dgm:spPr/>
      <dgm:t>
        <a:bodyPr/>
        <a:lstStyle/>
        <a:p>
          <a:endParaRPr lang="en-US"/>
        </a:p>
      </dgm:t>
    </dgm:pt>
    <dgm:pt modelId="{CEAA2360-C122-46E3-A55C-B580C2ABFCFA}">
      <dgm:prSet/>
      <dgm:spPr/>
      <dgm:t>
        <a:bodyPr/>
        <a:lstStyle/>
        <a:p>
          <a:r>
            <a:rPr lang="en-US"/>
            <a:t>Number of features : 228</a:t>
          </a:r>
        </a:p>
      </dgm:t>
    </dgm:pt>
    <dgm:pt modelId="{F99CDAAD-B774-4ADB-9A51-60E18843C772}" type="parTrans" cxnId="{F5C85210-CBAD-455E-ADE7-8AFE2F2255CE}">
      <dgm:prSet/>
      <dgm:spPr/>
      <dgm:t>
        <a:bodyPr/>
        <a:lstStyle/>
        <a:p>
          <a:endParaRPr lang="en-US"/>
        </a:p>
      </dgm:t>
    </dgm:pt>
    <dgm:pt modelId="{D3D8F85D-745A-4F98-AD98-F4C099F9A5DB}" type="sibTrans" cxnId="{F5C85210-CBAD-455E-ADE7-8AFE2F2255CE}">
      <dgm:prSet/>
      <dgm:spPr/>
      <dgm:t>
        <a:bodyPr/>
        <a:lstStyle/>
        <a:p>
          <a:endParaRPr lang="en-US"/>
        </a:p>
      </dgm:t>
    </dgm:pt>
    <dgm:pt modelId="{94A63952-3F5F-477B-9F88-59694B5874A6}">
      <dgm:prSet/>
      <dgm:spPr/>
      <dgm:t>
        <a:bodyPr/>
        <a:lstStyle/>
        <a:p>
          <a:pPr rtl="0"/>
          <a:r>
            <a:rPr lang="en-US"/>
            <a:t>228 features are labelled to 4 features and transform</a:t>
          </a:r>
          <a:r>
            <a:rPr lang="en-US">
              <a:latin typeface="Century Gothic" panose="020B0502020202020204"/>
            </a:rPr>
            <a:t> the </a:t>
          </a:r>
          <a:r>
            <a:rPr lang="en-US"/>
            <a:t>unsupervised </a:t>
          </a:r>
          <a:r>
            <a:rPr lang="en-US">
              <a:latin typeface="Century Gothic" panose="020B0502020202020204"/>
            </a:rPr>
            <a:t>learning into cluster</a:t>
          </a:r>
          <a:r>
            <a:rPr lang="en-US"/>
            <a:t> data.</a:t>
          </a:r>
        </a:p>
      </dgm:t>
    </dgm:pt>
    <dgm:pt modelId="{9E1D8517-C24B-4E61-A3B3-7FC2AE66F3CE}" type="parTrans" cxnId="{EF77BC50-21E8-47E2-AB70-24AA40618199}">
      <dgm:prSet/>
      <dgm:spPr/>
      <dgm:t>
        <a:bodyPr/>
        <a:lstStyle/>
        <a:p>
          <a:endParaRPr lang="en-US"/>
        </a:p>
      </dgm:t>
    </dgm:pt>
    <dgm:pt modelId="{9FCB651D-D979-424C-8089-E49BAD55AA3B}" type="sibTrans" cxnId="{EF77BC50-21E8-47E2-AB70-24AA40618199}">
      <dgm:prSet/>
      <dgm:spPr/>
      <dgm:t>
        <a:bodyPr/>
        <a:lstStyle/>
        <a:p>
          <a:endParaRPr lang="en-US"/>
        </a:p>
      </dgm:t>
    </dgm:pt>
    <dgm:pt modelId="{C4FDAE2B-D326-42B0-8083-566BA3566A04}" type="pres">
      <dgm:prSet presAssocID="{BCA546BF-F7B9-447A-A80E-F74C47A8A7E7}" presName="vert0" presStyleCnt="0">
        <dgm:presLayoutVars>
          <dgm:dir/>
          <dgm:animOne val="branch"/>
          <dgm:animLvl val="lvl"/>
        </dgm:presLayoutVars>
      </dgm:prSet>
      <dgm:spPr/>
    </dgm:pt>
    <dgm:pt modelId="{209A4D61-F8E1-4DE1-938D-1A22C0ADB7B2}" type="pres">
      <dgm:prSet presAssocID="{27D18F0C-F8FE-4071-BFFB-6764F28D05E3}" presName="thickLine" presStyleLbl="alignNode1" presStyleIdx="0" presStyleCnt="7"/>
      <dgm:spPr/>
    </dgm:pt>
    <dgm:pt modelId="{D5B51511-1B8E-47BC-AE8C-3EA421A61C67}" type="pres">
      <dgm:prSet presAssocID="{27D18F0C-F8FE-4071-BFFB-6764F28D05E3}" presName="horz1" presStyleCnt="0"/>
      <dgm:spPr/>
    </dgm:pt>
    <dgm:pt modelId="{6B42AA52-24AB-4BE2-81E1-7C3B4CB9570F}" type="pres">
      <dgm:prSet presAssocID="{27D18F0C-F8FE-4071-BFFB-6764F28D05E3}" presName="tx1" presStyleLbl="revTx" presStyleIdx="0" presStyleCnt="7"/>
      <dgm:spPr/>
    </dgm:pt>
    <dgm:pt modelId="{FA1A7EAB-B21B-4007-A9CA-011F00386145}" type="pres">
      <dgm:prSet presAssocID="{27D18F0C-F8FE-4071-BFFB-6764F28D05E3}" presName="vert1" presStyleCnt="0"/>
      <dgm:spPr/>
    </dgm:pt>
    <dgm:pt modelId="{FDB05193-EF56-4784-B5F2-F2C87F8C8BB7}" type="pres">
      <dgm:prSet presAssocID="{C94B8ED4-71B5-4034-B0D5-F400202C7364}" presName="thickLine" presStyleLbl="alignNode1" presStyleIdx="1" presStyleCnt="7"/>
      <dgm:spPr/>
    </dgm:pt>
    <dgm:pt modelId="{DB503D3C-F7C1-4FB7-AF7B-DCA8AB27C3F9}" type="pres">
      <dgm:prSet presAssocID="{C94B8ED4-71B5-4034-B0D5-F400202C7364}" presName="horz1" presStyleCnt="0"/>
      <dgm:spPr/>
    </dgm:pt>
    <dgm:pt modelId="{A4C34D84-A258-4AD0-8BF5-254E1C2532FC}" type="pres">
      <dgm:prSet presAssocID="{C94B8ED4-71B5-4034-B0D5-F400202C7364}" presName="tx1" presStyleLbl="revTx" presStyleIdx="1" presStyleCnt="7"/>
      <dgm:spPr/>
    </dgm:pt>
    <dgm:pt modelId="{266C3BE1-AAF1-4A4A-8A15-F1FB55A4063F}" type="pres">
      <dgm:prSet presAssocID="{C94B8ED4-71B5-4034-B0D5-F400202C7364}" presName="vert1" presStyleCnt="0"/>
      <dgm:spPr/>
    </dgm:pt>
    <dgm:pt modelId="{4A3FF385-4FE5-4F2A-8B98-AAB704EEDC0E}" type="pres">
      <dgm:prSet presAssocID="{2BE3AD49-D604-45A2-A424-CBB302811923}" presName="thickLine" presStyleLbl="alignNode1" presStyleIdx="2" presStyleCnt="7"/>
      <dgm:spPr/>
    </dgm:pt>
    <dgm:pt modelId="{C2DDEC07-4DD7-4758-B152-1127E15D508E}" type="pres">
      <dgm:prSet presAssocID="{2BE3AD49-D604-45A2-A424-CBB302811923}" presName="horz1" presStyleCnt="0"/>
      <dgm:spPr/>
    </dgm:pt>
    <dgm:pt modelId="{5A3DF776-200F-461F-BB6A-EFF18BA0BB3A}" type="pres">
      <dgm:prSet presAssocID="{2BE3AD49-D604-45A2-A424-CBB302811923}" presName="tx1" presStyleLbl="revTx" presStyleIdx="2" presStyleCnt="7"/>
      <dgm:spPr/>
    </dgm:pt>
    <dgm:pt modelId="{C9C8AB16-4909-43DB-BC18-3920C2AE8243}" type="pres">
      <dgm:prSet presAssocID="{2BE3AD49-D604-45A2-A424-CBB302811923}" presName="vert1" presStyleCnt="0"/>
      <dgm:spPr/>
    </dgm:pt>
    <dgm:pt modelId="{BEAACFA1-1599-4B9D-8A71-BEF323A9B6CE}" type="pres">
      <dgm:prSet presAssocID="{C406649E-57B3-41E8-B5EB-3EA1B3C73952}" presName="thickLine" presStyleLbl="alignNode1" presStyleIdx="3" presStyleCnt="7"/>
      <dgm:spPr/>
    </dgm:pt>
    <dgm:pt modelId="{A95FBEF1-39D9-4632-ADB0-3E572B273484}" type="pres">
      <dgm:prSet presAssocID="{C406649E-57B3-41E8-B5EB-3EA1B3C73952}" presName="horz1" presStyleCnt="0"/>
      <dgm:spPr/>
    </dgm:pt>
    <dgm:pt modelId="{098B399F-93CA-4807-8FB6-A5044927650A}" type="pres">
      <dgm:prSet presAssocID="{C406649E-57B3-41E8-B5EB-3EA1B3C73952}" presName="tx1" presStyleLbl="revTx" presStyleIdx="3" presStyleCnt="7"/>
      <dgm:spPr/>
    </dgm:pt>
    <dgm:pt modelId="{342BF256-FF20-4E35-976C-6442728410D7}" type="pres">
      <dgm:prSet presAssocID="{C406649E-57B3-41E8-B5EB-3EA1B3C73952}" presName="vert1" presStyleCnt="0"/>
      <dgm:spPr/>
    </dgm:pt>
    <dgm:pt modelId="{3EA4B476-4E68-4828-8363-0E93667051E2}" type="pres">
      <dgm:prSet presAssocID="{CC4A8A81-C9DE-48BF-98ED-2A71F1EB4712}" presName="thickLine" presStyleLbl="alignNode1" presStyleIdx="4" presStyleCnt="7"/>
      <dgm:spPr/>
    </dgm:pt>
    <dgm:pt modelId="{98CC49F6-3650-41CA-94AB-EC5EA2CEDF4A}" type="pres">
      <dgm:prSet presAssocID="{CC4A8A81-C9DE-48BF-98ED-2A71F1EB4712}" presName="horz1" presStyleCnt="0"/>
      <dgm:spPr/>
    </dgm:pt>
    <dgm:pt modelId="{0A066BF1-952F-4C66-ADD0-E9CCF951F1C9}" type="pres">
      <dgm:prSet presAssocID="{CC4A8A81-C9DE-48BF-98ED-2A71F1EB4712}" presName="tx1" presStyleLbl="revTx" presStyleIdx="4" presStyleCnt="7"/>
      <dgm:spPr/>
    </dgm:pt>
    <dgm:pt modelId="{D79C4924-B5D2-4441-BA69-E0056C4F079E}" type="pres">
      <dgm:prSet presAssocID="{CC4A8A81-C9DE-48BF-98ED-2A71F1EB4712}" presName="vert1" presStyleCnt="0"/>
      <dgm:spPr/>
    </dgm:pt>
    <dgm:pt modelId="{2667EB22-A2A8-419C-9B58-EC88AB2D5AA8}" type="pres">
      <dgm:prSet presAssocID="{CEAA2360-C122-46E3-A55C-B580C2ABFCFA}" presName="thickLine" presStyleLbl="alignNode1" presStyleIdx="5" presStyleCnt="7"/>
      <dgm:spPr/>
    </dgm:pt>
    <dgm:pt modelId="{1B1BD16D-E95F-4651-8429-49403A3F9CA8}" type="pres">
      <dgm:prSet presAssocID="{CEAA2360-C122-46E3-A55C-B580C2ABFCFA}" presName="horz1" presStyleCnt="0"/>
      <dgm:spPr/>
    </dgm:pt>
    <dgm:pt modelId="{95118526-70C4-46AC-9EFD-17A81096F5ED}" type="pres">
      <dgm:prSet presAssocID="{CEAA2360-C122-46E3-A55C-B580C2ABFCFA}" presName="tx1" presStyleLbl="revTx" presStyleIdx="5" presStyleCnt="7"/>
      <dgm:spPr/>
    </dgm:pt>
    <dgm:pt modelId="{AD1684B8-4CAA-4D4D-BD34-571355850ACB}" type="pres">
      <dgm:prSet presAssocID="{CEAA2360-C122-46E3-A55C-B580C2ABFCFA}" presName="vert1" presStyleCnt="0"/>
      <dgm:spPr/>
    </dgm:pt>
    <dgm:pt modelId="{9EE0A54B-4743-4990-85AE-72F2DCC9D177}" type="pres">
      <dgm:prSet presAssocID="{94A63952-3F5F-477B-9F88-59694B5874A6}" presName="thickLine" presStyleLbl="alignNode1" presStyleIdx="6" presStyleCnt="7"/>
      <dgm:spPr/>
    </dgm:pt>
    <dgm:pt modelId="{C0C639CD-9D2E-4869-AD76-579B7A2F8F54}" type="pres">
      <dgm:prSet presAssocID="{94A63952-3F5F-477B-9F88-59694B5874A6}" presName="horz1" presStyleCnt="0"/>
      <dgm:spPr/>
    </dgm:pt>
    <dgm:pt modelId="{5DE7EC00-8234-4F16-B3BA-CB0AC5A07A18}" type="pres">
      <dgm:prSet presAssocID="{94A63952-3F5F-477B-9F88-59694B5874A6}" presName="tx1" presStyleLbl="revTx" presStyleIdx="6" presStyleCnt="7"/>
      <dgm:spPr/>
    </dgm:pt>
    <dgm:pt modelId="{9624E02A-5014-4A37-8BAB-AE23D764541C}" type="pres">
      <dgm:prSet presAssocID="{94A63952-3F5F-477B-9F88-59694B5874A6}" presName="vert1" presStyleCnt="0"/>
      <dgm:spPr/>
    </dgm:pt>
  </dgm:ptLst>
  <dgm:cxnLst>
    <dgm:cxn modelId="{F5C85210-CBAD-455E-ADE7-8AFE2F2255CE}" srcId="{BCA546BF-F7B9-447A-A80E-F74C47A8A7E7}" destId="{CEAA2360-C122-46E3-A55C-B580C2ABFCFA}" srcOrd="5" destOrd="0" parTransId="{F99CDAAD-B774-4ADB-9A51-60E18843C772}" sibTransId="{D3D8F85D-745A-4F98-AD98-F4C099F9A5DB}"/>
    <dgm:cxn modelId="{51930A36-F597-45D6-945A-77748073DEC4}" srcId="{BCA546BF-F7B9-447A-A80E-F74C47A8A7E7}" destId="{2BE3AD49-D604-45A2-A424-CBB302811923}" srcOrd="2" destOrd="0" parTransId="{AB7D3E4E-1535-4B19-871E-B9BF3110564C}" sibTransId="{9B50757A-E5CD-4D98-93D0-4ED759424457}"/>
    <dgm:cxn modelId="{1E41EA39-0EEF-4BF9-8389-64E66569025C}" type="presOf" srcId="{CEAA2360-C122-46E3-A55C-B580C2ABFCFA}" destId="{95118526-70C4-46AC-9EFD-17A81096F5ED}" srcOrd="0" destOrd="0" presId="urn:microsoft.com/office/officeart/2008/layout/LinedList"/>
    <dgm:cxn modelId="{92324945-FAAE-4C26-B394-2D9F5DB0F511}" type="presOf" srcId="{94A63952-3F5F-477B-9F88-59694B5874A6}" destId="{5DE7EC00-8234-4F16-B3BA-CB0AC5A07A18}" srcOrd="0" destOrd="0" presId="urn:microsoft.com/office/officeart/2008/layout/LinedList"/>
    <dgm:cxn modelId="{FB911266-FF0B-4BF9-87CD-020E67863C37}" srcId="{BCA546BF-F7B9-447A-A80E-F74C47A8A7E7}" destId="{C94B8ED4-71B5-4034-B0D5-F400202C7364}" srcOrd="1" destOrd="0" parTransId="{4D979CB6-257A-48E3-8ACA-B2D3F9E7BF76}" sibTransId="{FEDA5D4D-0BD5-4646-A47C-54B2A11B7F47}"/>
    <dgm:cxn modelId="{6CD0DD66-AA7A-4894-A3C8-FBB498BA0F1F}" srcId="{BCA546BF-F7B9-447A-A80E-F74C47A8A7E7}" destId="{CC4A8A81-C9DE-48BF-98ED-2A71F1EB4712}" srcOrd="4" destOrd="0" parTransId="{092DC9EF-43A3-4CE9-85D2-23024FF89B2E}" sibTransId="{8423AB56-B31A-4B28-8BE0-C5C16D710E22}"/>
    <dgm:cxn modelId="{2AC71E6D-1152-4222-A525-7C21431453B7}" type="presOf" srcId="{BCA546BF-F7B9-447A-A80E-F74C47A8A7E7}" destId="{C4FDAE2B-D326-42B0-8083-566BA3566A04}" srcOrd="0" destOrd="0" presId="urn:microsoft.com/office/officeart/2008/layout/LinedList"/>
    <dgm:cxn modelId="{EF77BC50-21E8-47E2-AB70-24AA40618199}" srcId="{BCA546BF-F7B9-447A-A80E-F74C47A8A7E7}" destId="{94A63952-3F5F-477B-9F88-59694B5874A6}" srcOrd="6" destOrd="0" parTransId="{9E1D8517-C24B-4E61-A3B3-7FC2AE66F3CE}" sibTransId="{9FCB651D-D979-424C-8089-E49BAD55AA3B}"/>
    <dgm:cxn modelId="{6B63D253-263E-4B98-827E-8B08949F3BF0}" type="presOf" srcId="{27D18F0C-F8FE-4071-BFFB-6764F28D05E3}" destId="{6B42AA52-24AB-4BE2-81E1-7C3B4CB9570F}" srcOrd="0" destOrd="0" presId="urn:microsoft.com/office/officeart/2008/layout/LinedList"/>
    <dgm:cxn modelId="{88B06058-E26E-42BD-BBF6-4E8FF257C1BA}" type="presOf" srcId="{2BE3AD49-D604-45A2-A424-CBB302811923}" destId="{5A3DF776-200F-461F-BB6A-EFF18BA0BB3A}" srcOrd="0" destOrd="0" presId="urn:microsoft.com/office/officeart/2008/layout/LinedList"/>
    <dgm:cxn modelId="{A915D882-3C38-4222-835B-E9FF8EDA8D26}" srcId="{BCA546BF-F7B9-447A-A80E-F74C47A8A7E7}" destId="{27D18F0C-F8FE-4071-BFFB-6764F28D05E3}" srcOrd="0" destOrd="0" parTransId="{A8BC94A9-7B42-4216-9604-E88B7CC3BB70}" sibTransId="{8BFC7094-F8D3-41B6-83F8-D45CC8C5A63F}"/>
    <dgm:cxn modelId="{7CDF7BB6-D6B9-4659-A822-247750DB075C}" srcId="{BCA546BF-F7B9-447A-A80E-F74C47A8A7E7}" destId="{C406649E-57B3-41E8-B5EB-3EA1B3C73952}" srcOrd="3" destOrd="0" parTransId="{64A8FB41-7FD7-4A15-A5D1-9383406CD3C7}" sibTransId="{3AC209C3-59DD-4F9B-A427-53C0C2DB91C0}"/>
    <dgm:cxn modelId="{2E4836B9-63B0-4EAA-88C1-CA09C68A62F7}" type="presOf" srcId="{C94B8ED4-71B5-4034-B0D5-F400202C7364}" destId="{A4C34D84-A258-4AD0-8BF5-254E1C2532FC}" srcOrd="0" destOrd="0" presId="urn:microsoft.com/office/officeart/2008/layout/LinedList"/>
    <dgm:cxn modelId="{5EEF06D1-F674-4141-8029-DC5D897B2711}" type="presOf" srcId="{C406649E-57B3-41E8-B5EB-3EA1B3C73952}" destId="{098B399F-93CA-4807-8FB6-A5044927650A}" srcOrd="0" destOrd="0" presId="urn:microsoft.com/office/officeart/2008/layout/LinedList"/>
    <dgm:cxn modelId="{318F24DE-B860-4568-986C-E062C564B598}" type="presOf" srcId="{CC4A8A81-C9DE-48BF-98ED-2A71F1EB4712}" destId="{0A066BF1-952F-4C66-ADD0-E9CCF951F1C9}" srcOrd="0" destOrd="0" presId="urn:microsoft.com/office/officeart/2008/layout/LinedList"/>
    <dgm:cxn modelId="{7F222D3E-31EE-46E1-BA40-9ABFB26C554E}" type="presParOf" srcId="{C4FDAE2B-D326-42B0-8083-566BA3566A04}" destId="{209A4D61-F8E1-4DE1-938D-1A22C0ADB7B2}" srcOrd="0" destOrd="0" presId="urn:microsoft.com/office/officeart/2008/layout/LinedList"/>
    <dgm:cxn modelId="{3F7ED35C-957C-4622-8132-8EDF86673D67}" type="presParOf" srcId="{C4FDAE2B-D326-42B0-8083-566BA3566A04}" destId="{D5B51511-1B8E-47BC-AE8C-3EA421A61C67}" srcOrd="1" destOrd="0" presId="urn:microsoft.com/office/officeart/2008/layout/LinedList"/>
    <dgm:cxn modelId="{A7C6324D-0832-4CB2-9ECE-F6B7B0335C6B}" type="presParOf" srcId="{D5B51511-1B8E-47BC-AE8C-3EA421A61C67}" destId="{6B42AA52-24AB-4BE2-81E1-7C3B4CB9570F}" srcOrd="0" destOrd="0" presId="urn:microsoft.com/office/officeart/2008/layout/LinedList"/>
    <dgm:cxn modelId="{80E1FA58-087B-46AA-93C8-DE60C75E9D6C}" type="presParOf" srcId="{D5B51511-1B8E-47BC-AE8C-3EA421A61C67}" destId="{FA1A7EAB-B21B-4007-A9CA-011F00386145}" srcOrd="1" destOrd="0" presId="urn:microsoft.com/office/officeart/2008/layout/LinedList"/>
    <dgm:cxn modelId="{5BCC1126-1724-4C36-A9D2-27770FE5417D}" type="presParOf" srcId="{C4FDAE2B-D326-42B0-8083-566BA3566A04}" destId="{FDB05193-EF56-4784-B5F2-F2C87F8C8BB7}" srcOrd="2" destOrd="0" presId="urn:microsoft.com/office/officeart/2008/layout/LinedList"/>
    <dgm:cxn modelId="{28401D1D-D192-4F5A-9651-64379AF55915}" type="presParOf" srcId="{C4FDAE2B-D326-42B0-8083-566BA3566A04}" destId="{DB503D3C-F7C1-4FB7-AF7B-DCA8AB27C3F9}" srcOrd="3" destOrd="0" presId="urn:microsoft.com/office/officeart/2008/layout/LinedList"/>
    <dgm:cxn modelId="{A81C2F0E-D782-4235-824E-3D7385CAFE05}" type="presParOf" srcId="{DB503D3C-F7C1-4FB7-AF7B-DCA8AB27C3F9}" destId="{A4C34D84-A258-4AD0-8BF5-254E1C2532FC}" srcOrd="0" destOrd="0" presId="urn:microsoft.com/office/officeart/2008/layout/LinedList"/>
    <dgm:cxn modelId="{3E590C72-726E-4FCF-B1B1-851A04F94192}" type="presParOf" srcId="{DB503D3C-F7C1-4FB7-AF7B-DCA8AB27C3F9}" destId="{266C3BE1-AAF1-4A4A-8A15-F1FB55A4063F}" srcOrd="1" destOrd="0" presId="urn:microsoft.com/office/officeart/2008/layout/LinedList"/>
    <dgm:cxn modelId="{7DEEBC30-733C-4331-8FFA-13DE64AB9CB1}" type="presParOf" srcId="{C4FDAE2B-D326-42B0-8083-566BA3566A04}" destId="{4A3FF385-4FE5-4F2A-8B98-AAB704EEDC0E}" srcOrd="4" destOrd="0" presId="urn:microsoft.com/office/officeart/2008/layout/LinedList"/>
    <dgm:cxn modelId="{5C02815F-81F1-4F49-BCC2-BFC063454C82}" type="presParOf" srcId="{C4FDAE2B-D326-42B0-8083-566BA3566A04}" destId="{C2DDEC07-4DD7-4758-B152-1127E15D508E}" srcOrd="5" destOrd="0" presId="urn:microsoft.com/office/officeart/2008/layout/LinedList"/>
    <dgm:cxn modelId="{DD6C9C37-1450-4240-97BC-1F9388CE1820}" type="presParOf" srcId="{C2DDEC07-4DD7-4758-B152-1127E15D508E}" destId="{5A3DF776-200F-461F-BB6A-EFF18BA0BB3A}" srcOrd="0" destOrd="0" presId="urn:microsoft.com/office/officeart/2008/layout/LinedList"/>
    <dgm:cxn modelId="{53D58812-838B-4BB6-AD35-C47095809830}" type="presParOf" srcId="{C2DDEC07-4DD7-4758-B152-1127E15D508E}" destId="{C9C8AB16-4909-43DB-BC18-3920C2AE8243}" srcOrd="1" destOrd="0" presId="urn:microsoft.com/office/officeart/2008/layout/LinedList"/>
    <dgm:cxn modelId="{BFEC2200-300C-4E5D-BBBC-38647C142124}" type="presParOf" srcId="{C4FDAE2B-D326-42B0-8083-566BA3566A04}" destId="{BEAACFA1-1599-4B9D-8A71-BEF323A9B6CE}" srcOrd="6" destOrd="0" presId="urn:microsoft.com/office/officeart/2008/layout/LinedList"/>
    <dgm:cxn modelId="{D78CCBD9-E2C0-408D-B876-2B5D2D28CD20}" type="presParOf" srcId="{C4FDAE2B-D326-42B0-8083-566BA3566A04}" destId="{A95FBEF1-39D9-4632-ADB0-3E572B273484}" srcOrd="7" destOrd="0" presId="urn:microsoft.com/office/officeart/2008/layout/LinedList"/>
    <dgm:cxn modelId="{44274C3A-FCAE-40D3-9668-4EB3D10FA975}" type="presParOf" srcId="{A95FBEF1-39D9-4632-ADB0-3E572B273484}" destId="{098B399F-93CA-4807-8FB6-A5044927650A}" srcOrd="0" destOrd="0" presId="urn:microsoft.com/office/officeart/2008/layout/LinedList"/>
    <dgm:cxn modelId="{E0B70E0F-6F92-4D96-AE9B-37063B7FDFE2}" type="presParOf" srcId="{A95FBEF1-39D9-4632-ADB0-3E572B273484}" destId="{342BF256-FF20-4E35-976C-6442728410D7}" srcOrd="1" destOrd="0" presId="urn:microsoft.com/office/officeart/2008/layout/LinedList"/>
    <dgm:cxn modelId="{FD28AF82-C620-4F34-A1C9-BB542F6109D5}" type="presParOf" srcId="{C4FDAE2B-D326-42B0-8083-566BA3566A04}" destId="{3EA4B476-4E68-4828-8363-0E93667051E2}" srcOrd="8" destOrd="0" presId="urn:microsoft.com/office/officeart/2008/layout/LinedList"/>
    <dgm:cxn modelId="{9836D9AF-1DE2-46E5-A8D2-625EEF5C7A22}" type="presParOf" srcId="{C4FDAE2B-D326-42B0-8083-566BA3566A04}" destId="{98CC49F6-3650-41CA-94AB-EC5EA2CEDF4A}" srcOrd="9" destOrd="0" presId="urn:microsoft.com/office/officeart/2008/layout/LinedList"/>
    <dgm:cxn modelId="{32F28A5A-8682-4550-8667-21A9426037EB}" type="presParOf" srcId="{98CC49F6-3650-41CA-94AB-EC5EA2CEDF4A}" destId="{0A066BF1-952F-4C66-ADD0-E9CCF951F1C9}" srcOrd="0" destOrd="0" presId="urn:microsoft.com/office/officeart/2008/layout/LinedList"/>
    <dgm:cxn modelId="{A3212576-7B89-424E-898D-1F6408AC64B8}" type="presParOf" srcId="{98CC49F6-3650-41CA-94AB-EC5EA2CEDF4A}" destId="{D79C4924-B5D2-4441-BA69-E0056C4F079E}" srcOrd="1" destOrd="0" presId="urn:microsoft.com/office/officeart/2008/layout/LinedList"/>
    <dgm:cxn modelId="{F2C0DB54-367D-4DFF-81F9-9BC8C576C7AD}" type="presParOf" srcId="{C4FDAE2B-D326-42B0-8083-566BA3566A04}" destId="{2667EB22-A2A8-419C-9B58-EC88AB2D5AA8}" srcOrd="10" destOrd="0" presId="urn:microsoft.com/office/officeart/2008/layout/LinedList"/>
    <dgm:cxn modelId="{F448D259-4FB3-4E9A-BB47-D38EA8F0B07F}" type="presParOf" srcId="{C4FDAE2B-D326-42B0-8083-566BA3566A04}" destId="{1B1BD16D-E95F-4651-8429-49403A3F9CA8}" srcOrd="11" destOrd="0" presId="urn:microsoft.com/office/officeart/2008/layout/LinedList"/>
    <dgm:cxn modelId="{770C5B23-A227-42D0-8014-D8441EC5C7F4}" type="presParOf" srcId="{1B1BD16D-E95F-4651-8429-49403A3F9CA8}" destId="{95118526-70C4-46AC-9EFD-17A81096F5ED}" srcOrd="0" destOrd="0" presId="urn:microsoft.com/office/officeart/2008/layout/LinedList"/>
    <dgm:cxn modelId="{C5A8711E-3A4E-4757-9F68-8D1DB83F4E52}" type="presParOf" srcId="{1B1BD16D-E95F-4651-8429-49403A3F9CA8}" destId="{AD1684B8-4CAA-4D4D-BD34-571355850ACB}" srcOrd="1" destOrd="0" presId="urn:microsoft.com/office/officeart/2008/layout/LinedList"/>
    <dgm:cxn modelId="{C3A7CB66-8713-4DFF-8ADE-DC67D3DC14F0}" type="presParOf" srcId="{C4FDAE2B-D326-42B0-8083-566BA3566A04}" destId="{9EE0A54B-4743-4990-85AE-72F2DCC9D177}" srcOrd="12" destOrd="0" presId="urn:microsoft.com/office/officeart/2008/layout/LinedList"/>
    <dgm:cxn modelId="{9A6555D3-084A-483F-BF25-D248447D2ABF}" type="presParOf" srcId="{C4FDAE2B-D326-42B0-8083-566BA3566A04}" destId="{C0C639CD-9D2E-4869-AD76-579B7A2F8F54}" srcOrd="13" destOrd="0" presId="urn:microsoft.com/office/officeart/2008/layout/LinedList"/>
    <dgm:cxn modelId="{FA9C7494-43C9-4EC4-91BC-1FA012859932}" type="presParOf" srcId="{C0C639CD-9D2E-4869-AD76-579B7A2F8F54}" destId="{5DE7EC00-8234-4F16-B3BA-CB0AC5A07A18}" srcOrd="0" destOrd="0" presId="urn:microsoft.com/office/officeart/2008/layout/LinedList"/>
    <dgm:cxn modelId="{B9520B88-D23F-48F8-9E0E-67A8026C601D}" type="presParOf" srcId="{C0C639CD-9D2E-4869-AD76-579B7A2F8F54}" destId="{9624E02A-5014-4A37-8BAB-AE23D76454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A4D61-F8E1-4DE1-938D-1A22C0ADB7B2}">
      <dsp:nvSpPr>
        <dsp:cNvPr id="0" name=""/>
        <dsp:cNvSpPr/>
      </dsp:nvSpPr>
      <dsp:spPr>
        <a:xfrm>
          <a:off x="0" y="471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42AA52-24AB-4BE2-81E1-7C3B4CB9570F}">
      <dsp:nvSpPr>
        <dsp:cNvPr id="0" name=""/>
        <dsp:cNvSpPr/>
      </dsp:nvSpPr>
      <dsp:spPr>
        <a:xfrm>
          <a:off x="0" y="471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is collected from one of the charity organization.</a:t>
          </a:r>
        </a:p>
      </dsp:txBody>
      <dsp:txXfrm>
        <a:off x="0" y="471"/>
        <a:ext cx="9625383" cy="551752"/>
      </dsp:txXfrm>
    </dsp:sp>
    <dsp:sp modelId="{FDB05193-EF56-4784-B5F2-F2C87F8C8BB7}">
      <dsp:nvSpPr>
        <dsp:cNvPr id="0" name=""/>
        <dsp:cNvSpPr/>
      </dsp:nvSpPr>
      <dsp:spPr>
        <a:xfrm>
          <a:off x="0" y="552224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C34D84-A258-4AD0-8BF5-254E1C2532FC}">
      <dsp:nvSpPr>
        <dsp:cNvPr id="0" name=""/>
        <dsp:cNvSpPr/>
      </dsp:nvSpPr>
      <dsp:spPr>
        <a:xfrm>
          <a:off x="0" y="552224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contains Facebook video views with video titles, gender and age group.</a:t>
          </a:r>
        </a:p>
      </dsp:txBody>
      <dsp:txXfrm>
        <a:off x="0" y="552224"/>
        <a:ext cx="9625383" cy="551752"/>
      </dsp:txXfrm>
    </dsp:sp>
    <dsp:sp modelId="{4A3FF385-4FE5-4F2A-8B98-AAB704EEDC0E}">
      <dsp:nvSpPr>
        <dsp:cNvPr id="0" name=""/>
        <dsp:cNvSpPr/>
      </dsp:nvSpPr>
      <dsp:spPr>
        <a:xfrm>
          <a:off x="0" y="1103977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3DF776-200F-461F-BB6A-EFF18BA0BB3A}">
      <dsp:nvSpPr>
        <dsp:cNvPr id="0" name=""/>
        <dsp:cNvSpPr/>
      </dsp:nvSpPr>
      <dsp:spPr>
        <a:xfrm>
          <a:off x="0" y="1103977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is Unsupervised.</a:t>
          </a:r>
        </a:p>
      </dsp:txBody>
      <dsp:txXfrm>
        <a:off x="0" y="1103977"/>
        <a:ext cx="9625383" cy="551752"/>
      </dsp:txXfrm>
    </dsp:sp>
    <dsp:sp modelId="{BEAACFA1-1599-4B9D-8A71-BEF323A9B6CE}">
      <dsp:nvSpPr>
        <dsp:cNvPr id="0" name=""/>
        <dsp:cNvSpPr/>
      </dsp:nvSpPr>
      <dsp:spPr>
        <a:xfrm>
          <a:off x="0" y="1655730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B399F-93CA-4807-8FB6-A5044927650A}">
      <dsp:nvSpPr>
        <dsp:cNvPr id="0" name=""/>
        <dsp:cNvSpPr/>
      </dsp:nvSpPr>
      <dsp:spPr>
        <a:xfrm>
          <a:off x="0" y="1655730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It's a 90 days of data – 19th April 2021 to 17th July 2021.</a:t>
          </a:r>
        </a:p>
      </dsp:txBody>
      <dsp:txXfrm>
        <a:off x="0" y="1655730"/>
        <a:ext cx="9625383" cy="551752"/>
      </dsp:txXfrm>
    </dsp:sp>
    <dsp:sp modelId="{3EA4B476-4E68-4828-8363-0E93667051E2}">
      <dsp:nvSpPr>
        <dsp:cNvPr id="0" name=""/>
        <dsp:cNvSpPr/>
      </dsp:nvSpPr>
      <dsp:spPr>
        <a:xfrm>
          <a:off x="0" y="2207483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66BF1-952F-4C66-ADD0-E9CCF951F1C9}">
      <dsp:nvSpPr>
        <dsp:cNvPr id="0" name=""/>
        <dsp:cNvSpPr/>
      </dsp:nvSpPr>
      <dsp:spPr>
        <a:xfrm>
          <a:off x="0" y="2207483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Total number of records : 572</a:t>
          </a:r>
        </a:p>
      </dsp:txBody>
      <dsp:txXfrm>
        <a:off x="0" y="2207483"/>
        <a:ext cx="9625383" cy="551752"/>
      </dsp:txXfrm>
    </dsp:sp>
    <dsp:sp modelId="{2667EB22-A2A8-419C-9B58-EC88AB2D5AA8}">
      <dsp:nvSpPr>
        <dsp:cNvPr id="0" name=""/>
        <dsp:cNvSpPr/>
      </dsp:nvSpPr>
      <dsp:spPr>
        <a:xfrm>
          <a:off x="0" y="2759236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18526-70C4-46AC-9EFD-17A81096F5ED}">
      <dsp:nvSpPr>
        <dsp:cNvPr id="0" name=""/>
        <dsp:cNvSpPr/>
      </dsp:nvSpPr>
      <dsp:spPr>
        <a:xfrm>
          <a:off x="0" y="2759236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Number of features : 228</a:t>
          </a:r>
        </a:p>
      </dsp:txBody>
      <dsp:txXfrm>
        <a:off x="0" y="2759236"/>
        <a:ext cx="9625383" cy="551752"/>
      </dsp:txXfrm>
    </dsp:sp>
    <dsp:sp modelId="{9EE0A54B-4743-4990-85AE-72F2DCC9D177}">
      <dsp:nvSpPr>
        <dsp:cNvPr id="0" name=""/>
        <dsp:cNvSpPr/>
      </dsp:nvSpPr>
      <dsp:spPr>
        <a:xfrm>
          <a:off x="0" y="3310989"/>
          <a:ext cx="962538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E7EC00-8234-4F16-B3BA-CB0AC5A07A18}">
      <dsp:nvSpPr>
        <dsp:cNvPr id="0" name=""/>
        <dsp:cNvSpPr/>
      </dsp:nvSpPr>
      <dsp:spPr>
        <a:xfrm>
          <a:off x="0" y="3310989"/>
          <a:ext cx="9625383" cy="55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228 features are labelled to 4 features and transform</a:t>
          </a:r>
          <a:r>
            <a:rPr lang="en-US" sz="1600" kern="1200">
              <a:latin typeface="Century Gothic" panose="020B0502020202020204"/>
            </a:rPr>
            <a:t> the </a:t>
          </a:r>
          <a:r>
            <a:rPr lang="en-US" sz="1600" kern="1200"/>
            <a:t>unsupervised </a:t>
          </a:r>
          <a:r>
            <a:rPr lang="en-US" sz="1600" kern="1200">
              <a:latin typeface="Century Gothic" panose="020B0502020202020204"/>
            </a:rPr>
            <a:t>learning into cluster</a:t>
          </a:r>
          <a:r>
            <a:rPr lang="en-US" sz="1600" kern="1200"/>
            <a:t> data.</a:t>
          </a:r>
        </a:p>
      </dsp:txBody>
      <dsp:txXfrm>
        <a:off x="0" y="3310989"/>
        <a:ext cx="9625383" cy="551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4917 4996 287 0 0,'0'-6'5536'0'0,"0"-7"-3648"0"0,0 4-256 0 0,0 9-1632 0 0,0 11 0 0 0,0 8 32 0 0,0 7 0 0 0,0 5-32 0 0,0 3 32 0 0,0 0 0 0 0,0 1-32 0 0,0 0 0 0 0,0 0 0 0 0,-5-7 0 0 0,-3-2 64 0 0,1 1-32 0 0,2 0 32 0 0,0 2-64 0 0,3 2 64 0 0,1 0-64 0 0,0 2 0 0 0,1 0 32 0 0,6-6-32 0 0,2-1 0 0 0,-1 0 32 0 0,-1 2-32 0 0,4-5 0 0 0,0 1 32 0 0,-1 0 0 0 0,-3 3-32 0 0,-2 2 0 0 0,-2 2 32 0 0,-6-5-32 0 0,-4 0 0 0 0,1 0 32 0 0,1 2-32 0 0,1 1 0 0 0,2 2 0 0 0,2 1 0 0 0,-5 1 0 0 0,-2 0 0 0 0,1 0 0 0 0,2 0 0 0 0,1 1 0 0 0,2-1 0 0 0,0 0 32 0 0,2 1-32 0 0,0-1 0 0 0,0 0 32 0 0,1 0-32 0 0,-7-6 32 0 0,-1-1-32 0 0,0 0 0 0 0,1 1 0 0 0,2 2 0 0 0,2 2 0 0 0,1 0 0 0 0,0 2 0 0 0,1 0 32 0 0,6-5-32 0 0,2-2 0 0 0,-1 0 0 0 0,-1 1 0 0 0,-2 3 32 0 0,-1 0-32 0 0,-2 2 0 0 0,0 1 0 0 0,-1 0 0 0 0,0 0 32 0 0,5-5-32 0 0,2-2 0 0 0,0 0 32 0 0,-1 1 32 0 0,3-3-32 0 0,1-1 0 0 0,-1 1 32 0 0,-3 3-32 0 0,-2 2 0 0 0,-2 2 0 0 0,-1 1 0 0 0,0 1-32 0 0,-2 0 0 0 0,1 1 0 0 0,-6-7 0 0 0,-2-1 0 0 0,1 1 0 0 0,1 0 0 0 0,1 2 0 0 0,3 2 32 0 0,1 1-32 0 0,0 0 0 0 0,1 1 0 0 0,0 0 32 0 0,1 1-32 0 0,-1 5 0 0 0,0 2 0 0 0,0-1 0 0 0,0-1 64 0 0,1-2 0 0 0,-1-1 32 0 0,0-2-64 0 0,0 0 0 0 0,0-1 0 0 0,0 0 32 0 0,0-1 0 0 0,0 1 128 0 0,-1 0-32 0 0,1 0-32 0 0,6-6-96 0 0,2-1-32 0 0,-1-6-11455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4868 5008 959 0 0,'6'0'1536'0'0,"7"0"-960"0"0,7 0 320 0 0,6 0-608 0 0,16 0 352 0 0,5 0-64 0 0,1 0-352 0 0,-2 0-32 0 0,-3 0-32 0 0,-4 0 32 0 0,-2 0-96 0 0,-2 0-64 0 0,-2 0 32 0 0,0 0 0 0 0,-1 0 32 0 0,1-6 32 0 0,-1-1 0 0 0,1 0 160 0 0,5 1-128 0 0,3 2-32 0 0,-1 1-32 0 0,-1 2-32 0 0,-2 0 0 0 0,-1 1-32 0 0,-2 1 0 0 0,0-1 0 0 0,-1 0-32 0 0,0 1 32 0 0,-1-7-32 0 0,7-1 0 0 0,1 0 32 0 0,0 7-32 0 0,4 3 32 0 0,1 2 0 0 0,-2-1 0 0 0,-3-1 0 0 0,-2 0 0 0 0,-3-1-32 0 0,-1-2 32 0 0,5 1 0 0 0,2-7-32 0 0,-2-2 32 0 0,0 1 0 0 0,3 1 0 0 0,1 2-32 0 0,-2 1 32 0 0,4 2 0 0 0,0 0 0 0 0,-3-4 0 0 0,4-3 0 0 0,-2 2 0 0 0,-1 0 0 0 0,2 2 64 0 0,0 2 32 0 0,-2 1 0 0 0,-4 0 32 0 0,-2 1-64 0 0,-1 1-32 0 0,-2-1 0 0 0,-1 0-32 0 0,-1 0 0 0 0,1 1 0 0 0,-1-1-32 0 0,1 0 32 0 0,0 0 0 0 0,0 0 0 0 0,0-6-32 0 0,0-1 32 0 0,5-1-32 0 0,3 3 32 0 0,5 1-32 0 0,0 1 32 0 0,-2 2-32 0 0,-2 0 32 0 0,-4 1-32 0 0,-1 0 32 0 0,-3 1-32 0 0,5-1 32 0 0,1 0-32 0 0,0 0 0 0 0,-2 1 32 0 0,-1-1-32 0 0,-2 0 0 0 0,-1 0 32 0 0,0 0 0 0 0,-1 0 32 0 0,0 0-32 0 0,-1 0 32 0 0,1 0 0 0 0,0 0-32 0 0,0 0 0 0 0,5 0-32 0 0,3 0 32 0 0,5 0-32 0 0,0 0 0 0 0,-2 0 32 0 0,3 0 0 0 0,5 0-32 0 0,4 0 32 0 0,-1 0-32 0 0,1 0 0 0 0,-3 0 32 0 0,0 0-32 0 0,-3 0 0 0 0,1 0 0 0 0,-2 0 32 0 0,2 0-32 0 0,3 0 0 0 0,-2 0 0 0 0,2-6 32 0 0,2-1-32 0 0,4-1 0 0 0,-4 3 32 0 0,1 1-32 0 0,1 1 64 0 0,-3 2-32 0 0,1 0 64 0 0,1 1-32 0 0,-3 0-32 0 0,0 1 32 0 0,-3-1-32 0 0,-4 0-32 0 0,-6 6 32 0 0,3 2 0 0 0,-2-1-32 0 0,-1-7 0 0 0,-3-3 0 0 0,4-2 0 0 0,0 1 32 0 0,-1 0-32 0 0,-2 1 0 0 0,3 2 0 0 0,1 6 0 0 0,-2 2 0 0 0,-2 0 0 0 0,-2-1 32 0 0,-2-2-32 0 0,5-1 0 0 0,1-2 0 0 0,-1 0 0 0 0,-2-1 0 0 0,-1 0 0 0 0,-2 0 0 0 0,-1-1 0 0 0,0 1 32 0 0,-1 0-32 0 0,0 0 0 0 0,-1 0 0 0 0,1 0 0 0 0,0 0 0 0 0,0 0 0 0 0,0 0 0 0 0,0 0 0 0 0,0 0 0 0 0,0 0 0 0 0,0 0 0 0 0,6 0 0 0 0,1 0 0 0 0,1 5 0 0 0,-3 3 0 0 0,-1-1 0 0 0,-1-1 0 0 0,-1-2 0 0 0,-2-2 0 0 0,0 0 0 0 0,0-2 0 0 0,5 0 0 0 0,3 0 0 0 0,-1 0 0 0 0,-2-1 0 0 0,-1 7 0 0 0,-1 1 0 0 0,-2 0 0 0 0,0-1 0 0 0,-1-2 0 0 0,0-2 0 0 0,0 5 32 0 0,-1 1-32 0 0,1-1 0 0 0,0-1 0 0 0,-6 3 0 0 0,-7 7 64 0 0,-7 5-64 0 0,-6 5 0 0 0,-4 4 0 0 0,-8-3 0 0 0,-3-1 0 0 0,-1 1 32 0 0,2 2-32 0 0,2 1 0 0 0,1 1 0 0 0,2 1 0 0 0,2 1 0 0 0,-1 0 0 0 0,2 1 0 0 0,-1-1 0 0 0,0 0 0 0 0,1 1 32 0 0,-1-1-32 0 0,-6-6 0 0 0,-1-1 0 0 0,0 0 0 0 0,1 1 0 0 0,-4-3 0 0 0,0-1 0 0 0,2 1 0 0 0,2 3 32 0 0,2 2-32 0 0,1 2 0 0 0,2 6 0 0 0,1 4 0 0 0,0-1 0 0 0,1-1 0 0 0,-1-1 0 0 0,-5-8 32 0 0,-2-2-32 0 0,0-2 0 0 0,1 2 0 0 0,2 1 0 0 0,1 1 0 0 0,2 1 0 0 0,1 1 0 0 0,-1 1 0 0 0,2 0 0 0 0,-1 1 32 0 0,0-1-32 0 0,1 0 0 0 0,-1 1 0 0 0,0-1 0 0 0,0 0 0 0 0,0 0 0 0 0,0 0 0 0 0,0 0 0 0 0,0 0 0 0 0,0 0 0 0 0,0 1 32 0 0,0-1-32 0 0,0 0 0 0 0,0 0 0 0 0,0 0 0 0 0,0 0 0 0 0,0 0 0 0 0,0 0 0 0 0,0 0 0 0 0,0 0 0 0 0,0 0 0 0 0,0 0 0 0 0,0 0 0 0 0,0 0 0 0 0,0 1 0 0 0,0-1 0 0 0,0 0 0 0 0,0 0 0 0 0,0 0 32 0 0,0 0-32 0 0,0 0 32 0 0,0 0-32 0 0,-6 0 0 0 0,-1 0 0 0 0,0 0 0 0 0,-5-5 0 0 0,1-3 0 0 0,1 1 0 0 0,3 2 0 0 0,-3-5 0 0 0,0 0 0 0 0,1 2 0 0 0,-2 1 0 0 0,0 3 0 0 0,-4 2 0 0 0,1 1 0 0 0,2 1 0 0 0,4 0 0 0 0,3 1 0 0 0,-3-6 0 0 0,0-2 0 0 0,0 0 0 0 0,3-4-11007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4910 6728 447 0 0,'-5'0'1376'0'0,"-3"6"1280"0"0,7 1-1952 0 0,19 12-192 0 0,14 2-256 0 0,5-3-96 0 0,3-4 0 0 0,1-5-96 0 0,-2-3 0 0 0,-2-3 0 0 0,-1-2-32 0 0,-1-7 32 0 0,-2-3-32 0 0,1 1 32 0 0,-2 2 0 0 0,1 1-64 0 0,0 8 32 0 0,0 3 0 0 0,0 0 0 0 0,0 0 32 0 0,0-2 0 0 0,0-1 64 0 0,0-1 32 0 0,0-1 0 0 0,6-1 0 0 0,1 0-64 0 0,0 0 0 0 0,5-1-32 0 0,-1 1 0 0 0,5 0-32 0 0,4 0 32 0 0,-1 0 0 0 0,-3 0 0 0 0,1-6 0 0 0,-3-2 0 0 0,-3 1 0 0 0,2 2 0 0 0,-2 1 0 0 0,-2 1 32 0 0,3 2 32 0 0,0 0 32 0 0,-3-5 0 0 0,3-1-64 0 0,-1 0-32 0 0,4 2 0 0 0,-1 7-32 0 0,3 3-32 0 0,-1 1 32 0 0,2-7-32 0 0,-3-2 0 0 0,3-1 0 0 0,-2 0 0 0 0,2 0 32 0 0,-2 2-32 0 0,-4 1 32 0 0,-4 0-32 0 0,-3 1 32 0 0,-3 0 0 0 0,4-6-32 0 0,2-1 64 0 0,-2 0 0 0 0,5 1 64 0 0,6 2 0 0 0,-1 2 0 0 0,4 0-32 0 0,3 2-32 0 0,-2 0-32 0 0,2 0-32 0 0,1 1 0 0 0,3-1 32 0 0,3 0-32 0 0,-4 0 0 0 0,-1 0 32 0 0,-5 0-32 0 0,0 0 0 0 0,3-5 0 0 0,-3-3 0 0 0,0 1 32 0 0,3 1-32 0 0,4 2 0 0 0,1 2 0 0 0,3 0 32 0 0,2 2-32 0 0,0 0 0 0 0,-5 0 0 0 0,-2 0 32 0 0,1 1-32 0 0,-5-7 32 0 0,-6-1-32 0 0,0 0 0 0 0,-2 1 32 0 0,-5 2-32 0 0,3 2 0 0 0,-1 0 32 0 0,-2 2-32 0 0,3 0 32 0 0,-1 0-32 0 0,-2 0 32 0 0,3 1-32 0 0,-1-1 32 0 0,-1 0 0 0 0,2 0-32 0 0,0-5 32 0 0,-3-3 32 0 0,3 1 0 0 0,0 1 0 0 0,-2 2 0 0 0,-4 2-64 0 0,-2 0 32 0 0,-1 2-32 0 0,-3 0 0 0 0,1 0 32 0 0,-2 0-32 0 0,6 1 0 0 0,2-1 32 0 0,0 0-32 0 0,-1 0 0 0 0,3 0 0 0 0,1 0 32 0 0,-1 0-32 0 0,-3 0 0 0 0,-2 0 32 0 0,-1 0-32 0 0,-2 0 0 0 0,-1 0 0 0 0,0 0 32 0 0,0 0-32 0 0,-1 0 0 0 0,1 0 0 0 0,0 0 0 0 0,0 0 32 0 0,0-5-32 0 0,0-3 0 0 0,0 1 0 0 0,0 1 32 0 0,0 2-32 0 0,0 2 0 0 0,0 0 0 0 0,0 2 0 0 0,0 0 0 0 0,1 0 0 0 0,-1 0 0 0 0,0 1 0 0 0,0-1 0 0 0,0 0 0 0 0,0 0 0 0 0,0 0 0 0 0,0-5 0 0 0,0-3 32 0 0,0 1-32 0 0,0 1 0 0 0,0 2 0 0 0,0 1 0 0 0,0 2 0 0 0,1 1 0 0 0,-1 0 0 0 0,0 0 0 0 0,0 0 0 0 0,0 0 0 0 0,0 1 0 0 0,0-1 0 0 0,0 0 0 0 0,0 0 0 0 0,0 0 32 0 0,-5-6 0 0 0,-3-1 32 0 0,-4-6-32 0 0,-2 0-2016 0 0,-2-4 128 0 0,-6-4 1152 0 0,-3 1-5951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730 5763 479 0 0,'0'-6'2400'0'0,"-6"-1"1696"0"0,-1-6-2688 0 0,5 0-192 0 0,4 7-1120 0 0,7 5-32 0 0,7 3 0 0 0,7 6 32 0 0,-1 8 64 0 0,2 1-128 0 0,8 14 0 0 0,-1 8-32 0 0,-7 3 32 0 0,-6 0-32 0 0,-2-8 32 0 0,-3-3-32 0 0,-3-2 0 0 0,-4 0 32 0 0,2 1-32 0 0,1 1 32 0 0,-2 0 0 0 0,-2 1 0 0 0,-1 1 0 0 0,-3 0 32 0 0,0 0 0 0 0,5-5-32 0 0,1-3 0 0 0,0-4-10591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 7861 959 0 0,'-5'0'5984'0'0,"-3"-5"-3008"0"0,1-9-2976 0 0,18-11 0 0 0,13-3 0 0 0,8-2 0 0 0,4 4 0 0 0,2 2 0 0 0,0-2 0 0 0,-1 4-32 0 0,-1 6 32 0 0,-2 5 0 0 0,0 5-32 0 0,0 9-32 0 0,-12 9 64 0 0,-10 9 0 0 0,-6 12 0 0 0,-11 5 0 0 0,-9 9 0 0 0,-9 1 32 0 0,-5 3-32 0 0,2 0 0 0 0,-1-4 32 0 0,-1 1-32 0 0,-1-1 32 0 0,-2-4 32 0 0,5-3-32 0 0,12-8-32 0 0,15-10 128 0 0,12-9 32 0 0,9-12-32 0 0,8-11 0 0 0,8-5-64 0 0,5-5 0 0 0,0-5-32 0 0,4-4 0 0 0,0-2 0 0 0,3-2 0 0 0,-2-1-32 0 0,3 0 32 0 0,4 0-32 0 0,3 6 0 0 0,-2 2-32 0 0,-5 5-64 0 0,-5 7-1056 0 0,-6 5 832 0 0,-9 4-8895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9T06:00:00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645 9570 1343 0 0,'-6'0'5536'0'0,"-2"-6"-4832"0"0,1-7-320 0 0,7-1-320 0 0,20-10 0 0 0,13-1-64 0 0,6 4 0 0 0,2 11 0 0 0,0 8 32 0 0,-8 9-32 0 0,-8 9 0 0 0,-10 8 32 0 0,-6 5 96 0 0,-5 3 64 0 0,-4 3 64 0 0,-1 0 32 0 0,-6 0-64 0 0,-8-1 0 0 0,-7 0-32 0 0,1 0 0 0 0,-3 0-32 0 0,-2-1 0 0 0,-2 0 0 0 0,-2-6-96 0 0,3-1 32 0 0,8-11-32 0 0,11-9-64 0 0,25-10 0 0 0,9-10 0 0 0,6-3 0 0 0,3 1 0 0 0,1 4 0 0 0,0 4 0 0 0,0 3 0 0 0,-1 2 0 0 0,-6 8 0 0 0,-3 3 0 0 0,1-1 0 0 0,-6 6-32 0 0,1-1 32 0 0,-5 4 0 0 0,-4 4 0 0 0,-5 5 32 0 0,-3 4-32 0 0,-9 2 0 0 0,-3 2 32 0 0,-7 1 0 0 0,0 0 0 0 0,-4 0 0 0 0,-4 5 0 0 0,-4 2 0 0 0,-3 0-32 0 0,-3-8 32 0 0,-1-3-32 0 0,-1-2 0 0 0,0-5-32 0 0,-5-6 0 0 0,-2-7-992 0 0,0-5-1664 0 0,7-8 1792 0 0,10-4-5215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4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45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7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91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38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0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5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4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6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4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2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5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man_aqueduct_bridge,_Split_(14866002937).jp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oman_aqueduct_bridge,_Split_(14866002937).jp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18/10/13/a-gentle-introduction-to-lightgbm-for-applied-machine-learning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sgracesonthemenu.com/2011/11/search-queries.html?page_number_0=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mundze.com/how-to-use-video-in-social-media-for-nonprofit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socialbrite.org/2016/02/01/facebook-live-video-for-nonprofits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royalty free artificial intelligence photos free download ...">
            <a:extLst>
              <a:ext uri="{FF2B5EF4-FFF2-40B4-BE49-F238E27FC236}">
                <a16:creationId xmlns:a16="http://schemas.microsoft.com/office/drawing/2014/main" id="{A721C2EB-615B-4A59-A9E5-D71E154A8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22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339" y="1447800"/>
            <a:ext cx="4721675" cy="21545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  <a:ea typeface="+mj-lt"/>
                <a:cs typeface="+mj-lt"/>
              </a:rPr>
              <a:t>Analysing Facebook Video Views - Charity Organization</a:t>
            </a:r>
            <a:endParaRPr lang="en-US" sz="37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39" y="3727196"/>
            <a:ext cx="4669608" cy="11876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Rashikh Shaik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Data Analyst/Data Engineer/Data Scientist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skrashikh@yahoo.com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E119EC-5F02-4262-B61A-3E2D3187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solidFill>
                  <a:srgbClr val="FFFFFF"/>
                </a:solidFill>
                <a:latin typeface="Calibri"/>
                <a:cs typeface="Calibri"/>
              </a:rPr>
              <a:t>About Data</a:t>
            </a:r>
            <a:br>
              <a:rPr lang="en-US" sz="2000" dirty="0"/>
            </a:br>
            <a:r>
              <a:rPr lang="en-US" sz="2000" dirty="0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1A0CC5A6-A5CC-42C6-ACA3-548DC303F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761259"/>
              </p:ext>
            </p:extLst>
          </p:nvPr>
        </p:nvGraphicFramePr>
        <p:xfrm>
          <a:off x="1286934" y="1906315"/>
          <a:ext cx="9625383" cy="3863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73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2A70-DF9B-499D-8F54-6FD95D47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752D-EEE7-4027-A555-8BB97662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Unsupervised: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C0048B2-A3F1-4C13-894E-91B5258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1" y="3052381"/>
            <a:ext cx="11168993" cy="96482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63B19E5-A191-41A6-AF3A-39F27A2C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4209662"/>
            <a:ext cx="11160917" cy="103423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C83444C-056E-48B3-BA5E-E94707E1A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5526087"/>
            <a:ext cx="11172823" cy="1008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1336F6-2473-4FEB-B8C3-316C5B137369}"/>
                  </a:ext>
                </a:extLst>
              </p14:cNvPr>
              <p14:cNvContentPartPr/>
              <p14:nvPr/>
            </p14:nvContentPartPr>
            <p14:xfrm>
              <a:off x="3130838" y="3032071"/>
              <a:ext cx="38099" cy="115252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1336F6-2473-4FEB-B8C3-316C5B1373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2888" y="3014136"/>
                <a:ext cx="74366" cy="1188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13EDE-FDC9-4E8B-80B7-687DBAF1B9BD}"/>
                  </a:ext>
                </a:extLst>
              </p14:cNvPr>
              <p14:cNvContentPartPr/>
              <p14:nvPr/>
            </p14:nvContentPartPr>
            <p14:xfrm>
              <a:off x="3143250" y="2946278"/>
              <a:ext cx="2581274" cy="112394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13EDE-FDC9-4E8B-80B7-687DBAF1B9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5285" y="2928237"/>
                <a:ext cx="2616846" cy="11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FB1F25-98A3-4EC1-B553-DD5A5E14104B}"/>
                  </a:ext>
                </a:extLst>
              </p14:cNvPr>
              <p14:cNvContentPartPr/>
              <p14:nvPr/>
            </p14:nvContentPartPr>
            <p14:xfrm>
              <a:off x="3161802" y="4042838"/>
              <a:ext cx="2466974" cy="1333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FB1F25-98A3-4EC1-B553-DD5A5E1410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44181" y="4025034"/>
                <a:ext cx="2502576" cy="16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FBBD5B7-75BB-4A22-A4B6-FF6862ECBD5D}"/>
                  </a:ext>
                </a:extLst>
              </p14:cNvPr>
              <p14:cNvContentPartPr/>
              <p14:nvPr/>
            </p14:nvContentPartPr>
            <p14:xfrm>
              <a:off x="340020" y="3537636"/>
              <a:ext cx="104775" cy="21907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FBBD5B7-75BB-4A22-A4B6-FF6862ECBD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673" y="3519912"/>
                <a:ext cx="139122" cy="254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DD499B-F3D1-4899-A1B8-5FC2B2F02492}"/>
                  </a:ext>
                </a:extLst>
              </p14:cNvPr>
              <p14:cNvContentPartPr/>
              <p14:nvPr/>
            </p14:nvContentPartPr>
            <p14:xfrm>
              <a:off x="278466" y="4827328"/>
              <a:ext cx="333374" cy="21907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DD499B-F3D1-4899-A1B8-5FC2B2F024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229" y="4809377"/>
                <a:ext cx="369483" cy="25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71AA5F-7202-42EB-B4D4-6C495FB2AA2A}"/>
                  </a:ext>
                </a:extLst>
              </p14:cNvPr>
              <p14:cNvContentPartPr/>
              <p14:nvPr/>
            </p14:nvContentPartPr>
            <p14:xfrm>
              <a:off x="278420" y="6060377"/>
              <a:ext cx="161924" cy="35242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71AA5F-7202-42EB-B4D4-6C495FB2AA2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587" y="6042756"/>
                <a:ext cx="197233" cy="388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3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AE88-7FD3-4636-A1CA-46BEB67D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0824"/>
            <a:ext cx="9725819" cy="1087962"/>
          </a:xfrm>
        </p:spPr>
        <p:txBody>
          <a:bodyPr/>
          <a:lstStyle/>
          <a:p>
            <a:r>
              <a:rPr lang="en-US" b="1"/>
              <a:t>Challenges </a:t>
            </a:r>
            <a:r>
              <a:rPr lang="en-US">
                <a:ea typeface="+mj-lt"/>
                <a:cs typeface="+mj-lt"/>
              </a:rPr>
              <a:t>- Dataset is balanced? Nulls?</a:t>
            </a:r>
          </a:p>
          <a:p>
            <a:endParaRPr lang="en-US" b="1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ABF1D3-5C8E-41D2-9DED-A2193328D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15" y="2710657"/>
            <a:ext cx="5410249" cy="3416300"/>
          </a:xfrm>
        </p:spPr>
      </p:pic>
    </p:spTree>
    <p:extLst>
      <p:ext uri="{BB962C8B-B14F-4D97-AF65-F5344CB8AC3E}">
        <p14:creationId xmlns:p14="http://schemas.microsoft.com/office/powerpoint/2010/main" val="309369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building, outdoor, sky, arch&#10;&#10;Description automatically generated">
            <a:extLst>
              <a:ext uri="{FF2B5EF4-FFF2-40B4-BE49-F238E27FC236}">
                <a16:creationId xmlns:a16="http://schemas.microsoft.com/office/drawing/2014/main" id="{6FD8E58F-7985-4D98-850E-44A67340E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47" b="75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A99F1-35B2-425B-876A-46B57780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23" y="485512"/>
            <a:ext cx="8761413" cy="70696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Calibri"/>
                <a:cs typeface="Calibri"/>
              </a:rPr>
              <a:t>Feature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B32B-FD41-49E2-9302-8A35C5B8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412876"/>
            <a:ext cx="8825659" cy="5309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lnSpc>
                <a:spcPct val="90000"/>
              </a:lnSpc>
              <a:buFont typeface="Wingdings" charset="2"/>
              <a:buChar char="Ø"/>
            </a:pP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Gender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Male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Female</a:t>
            </a:r>
          </a:p>
          <a:p>
            <a:pPr lvl="1">
              <a:lnSpc>
                <a:spcPct val="90000"/>
              </a:lnSpc>
              <a:buFont typeface="Wingdings" charset="2"/>
              <a:buChar char="Ø"/>
            </a:pP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AgeGroup ( 7 splits)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13 – 17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18 – 24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25 – 34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35 – 44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45 – 54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55 – 64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65+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31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building, outdoor, sky, arch&#10;&#10;Description automatically generated">
            <a:extLst>
              <a:ext uri="{FF2B5EF4-FFF2-40B4-BE49-F238E27FC236}">
                <a16:creationId xmlns:a16="http://schemas.microsoft.com/office/drawing/2014/main" id="{6FD8E58F-7985-4D98-850E-44A67340E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47" b="75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A99F1-35B2-425B-876A-46B57780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60" y="342637"/>
            <a:ext cx="8761413" cy="706964"/>
          </a:xfrm>
        </p:spPr>
        <p:txBody>
          <a:bodyPr>
            <a:no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Calibri"/>
                <a:cs typeface="Calibri"/>
              </a:rPr>
              <a:t>Feature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B32B-FD41-49E2-9302-8A35C5B8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60" y="1293814"/>
            <a:ext cx="11314065" cy="538082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>
              <a:lnSpc>
                <a:spcPct val="90000"/>
              </a:lnSpc>
              <a:buFont typeface="Wingdings" charset="2"/>
              <a:buChar char="Ø"/>
            </a:pPr>
            <a:r>
              <a:rPr lang="en-US" sz="3200" b="1">
                <a:solidFill>
                  <a:schemeClr val="tx1"/>
                </a:solidFill>
                <a:latin typeface="Calibri"/>
                <a:cs typeface="Calibri"/>
              </a:rPr>
              <a:t>Video Titles (13 Categories)</a:t>
            </a:r>
            <a:endParaRPr lang="en-US" sz="32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COVID-19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Stories of Hope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Volunteers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Disaster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Humanity/Kindness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Charity Campaigns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Speakers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Extension of Organization Support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Indigenous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Educational Videos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Help/Support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r>
              <a:rPr lang="en-US" sz="28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Others</a:t>
            </a:r>
            <a:endParaRPr lang="en-US" sz="2800">
              <a:solidFill>
                <a:schemeClr val="tx1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endParaRPr lang="en-US" sz="2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14400" lvl="2" indent="0">
              <a:lnSpc>
                <a:spcPct val="90000"/>
              </a:lnSpc>
              <a:buNone/>
            </a:pPr>
            <a:r>
              <a:rPr lang="en-US" sz="2800" b="1" i="1">
                <a:solidFill>
                  <a:schemeClr val="tx1"/>
                </a:solidFill>
                <a:latin typeface="Calibri"/>
                <a:cs typeface="Calibri"/>
              </a:rPr>
              <a:t>Each Title category has respective videos.(Ex: Humanity/Kindness - Super Granny)</a:t>
            </a:r>
          </a:p>
          <a:p>
            <a:pPr lvl="2">
              <a:lnSpc>
                <a:spcPct val="90000"/>
              </a:lnSpc>
              <a:buFont typeface="Wingdings" charset="2"/>
              <a:buChar char="§"/>
            </a:pPr>
            <a:endParaRPr lang="en-US" sz="1000">
              <a:solidFill>
                <a:schemeClr val="tx1"/>
              </a:solidFill>
              <a:latin typeface="Calibri"/>
              <a:cs typeface="Calibri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4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ED24-9DAD-44CD-AEA3-63141470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21095"/>
            <a:ext cx="9249435" cy="959537"/>
          </a:xfrm>
        </p:spPr>
        <p:txBody>
          <a:bodyPr/>
          <a:lstStyle/>
          <a:p>
            <a:r>
              <a:rPr lang="en-US" b="1" dirty="0"/>
              <a:t>Challenges</a:t>
            </a:r>
            <a:r>
              <a:rPr lang="en-US" dirty="0"/>
              <a:t> - Dataset is balanced? Nulls?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BC245F-F20A-4E2A-B13B-47B16E952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989414"/>
              </p:ext>
            </p:extLst>
          </p:nvPr>
        </p:nvGraphicFramePr>
        <p:xfrm>
          <a:off x="303943" y="2422988"/>
          <a:ext cx="4719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337">
                  <a:extLst>
                    <a:ext uri="{9D8B030D-6E8A-4147-A177-3AD203B41FA5}">
                      <a16:colId xmlns:a16="http://schemas.microsoft.com/office/drawing/2014/main" val="1296752698"/>
                    </a:ext>
                  </a:extLst>
                </a:gridCol>
                <a:gridCol w="2352246">
                  <a:extLst>
                    <a:ext uri="{9D8B030D-6E8A-4147-A177-3AD203B41FA5}">
                      <a16:colId xmlns:a16="http://schemas.microsoft.com/office/drawing/2014/main" val="3456245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/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/>
                        </a:rPr>
                        <a:t>Count Of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0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1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3402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4FFA9E-E47D-4F7F-9BFC-BBDE58AC2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4165"/>
              </p:ext>
            </p:extLst>
          </p:nvPr>
        </p:nvGraphicFramePr>
        <p:xfrm>
          <a:off x="338191" y="3758629"/>
          <a:ext cx="4595146" cy="296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573">
                  <a:extLst>
                    <a:ext uri="{9D8B030D-6E8A-4147-A177-3AD203B41FA5}">
                      <a16:colId xmlns:a16="http://schemas.microsoft.com/office/drawing/2014/main" val="2465594457"/>
                    </a:ext>
                  </a:extLst>
                </a:gridCol>
                <a:gridCol w="2297573">
                  <a:extLst>
                    <a:ext uri="{9D8B030D-6E8A-4147-A177-3AD203B41FA5}">
                      <a16:colId xmlns:a16="http://schemas.microsoft.com/office/drawing/2014/main" val="1076474366"/>
                    </a:ext>
                  </a:extLst>
                </a:gridCol>
              </a:tblGrid>
              <a:tr h="36708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/>
                        </a:rPr>
                        <a:t>AgeGroup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/>
                        </a:rPr>
                        <a:t>Count Of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13 - 17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12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18 - 24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72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66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35 - 44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97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45 - 54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59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55 - 64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90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65+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14519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BEED36-E2D0-4F91-A98E-BA8233149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37279"/>
              </p:ext>
            </p:extLst>
          </p:nvPr>
        </p:nvGraphicFramePr>
        <p:xfrm>
          <a:off x="5256944" y="2512888"/>
          <a:ext cx="6754556" cy="423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278">
                  <a:extLst>
                    <a:ext uri="{9D8B030D-6E8A-4147-A177-3AD203B41FA5}">
                      <a16:colId xmlns:a16="http://schemas.microsoft.com/office/drawing/2014/main" val="2608962241"/>
                    </a:ext>
                  </a:extLst>
                </a:gridCol>
                <a:gridCol w="3377278">
                  <a:extLst>
                    <a:ext uri="{9D8B030D-6E8A-4147-A177-3AD203B41FA5}">
                      <a16:colId xmlns:a16="http://schemas.microsoft.com/office/drawing/2014/main" val="4088339070"/>
                    </a:ext>
                  </a:extLst>
                </a:gridCol>
              </a:tblGrid>
              <a:tr h="33208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Title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Count Of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903888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Stories of Hope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2899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Disaster 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53387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Help/Support 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0554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COVID-19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56047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Educational Videos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659679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Charity Campaigns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2065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Extension of Charity Organization Support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</a:rPr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72576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Humanity/Kindness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41638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Others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156579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Speakers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539678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Volunteers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26470"/>
                  </a:ext>
                </a:extLst>
              </a:tr>
              <a:tr h="325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Indigenous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6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97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1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89" name="Freeform: Shape 85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36298-F165-4677-848F-E2DC10D7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E"/>
                </a:solidFill>
                <a:latin typeface="Calibri"/>
                <a:cs typeface="Calibri"/>
              </a:rPr>
              <a:t>EDA</a:t>
            </a:r>
          </a:p>
        </p:txBody>
      </p:sp>
      <p:sp>
        <p:nvSpPr>
          <p:cNvPr id="92" name="Rectangle 89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9FCF-3C2B-4749-824C-CB3859019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11" y="1989931"/>
            <a:ext cx="3490913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E"/>
                </a:solidFill>
                <a:latin typeface="Calibri"/>
                <a:cs typeface="Calibri"/>
              </a:rPr>
              <a:t>Female % was more for video views when compared to male.</a:t>
            </a:r>
            <a:endParaRPr lang="en-US" sz="2400" dirty="0">
              <a:solidFill>
                <a:srgbClr val="FFFFFF"/>
              </a:solidFill>
              <a:latin typeface="Calibri"/>
              <a:cs typeface="Calibri"/>
            </a:endParaRPr>
          </a:p>
          <a:p>
            <a:r>
              <a:rPr lang="en-US" sz="2400" dirty="0">
                <a:solidFill>
                  <a:srgbClr val="FFFFFE"/>
                </a:solidFill>
                <a:latin typeface="Calibri"/>
                <a:cs typeface="Calibri"/>
              </a:rPr>
              <a:t>The top 4 video groups with </a:t>
            </a:r>
            <a:r>
              <a:rPr lang="en-US" sz="2400" dirty="0" err="1">
                <a:solidFill>
                  <a:srgbClr val="FFFFFE"/>
                </a:solidFill>
                <a:latin typeface="Calibri"/>
                <a:cs typeface="Calibri"/>
              </a:rPr>
              <a:t>AgeGroup</a:t>
            </a:r>
            <a:r>
              <a:rPr lang="en-US" sz="2400" dirty="0">
                <a:solidFill>
                  <a:srgbClr val="FFFFFE"/>
                </a:solidFill>
                <a:latin typeface="Calibri"/>
                <a:cs typeface="Calibri"/>
              </a:rPr>
              <a:t> are:</a:t>
            </a:r>
            <a:endParaRPr lang="en-US" sz="2400" dirty="0">
              <a:latin typeface="Calibri"/>
              <a:cs typeface="Calibri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FFFFFE"/>
                </a:solidFill>
              </a:rPr>
              <a:t>Humanity/Kindness(25-34)</a:t>
            </a:r>
          </a:p>
          <a:p>
            <a:pPr>
              <a:buAutoNum type="arabicPeriod"/>
            </a:pPr>
            <a:r>
              <a:rPr lang="en-US" dirty="0">
                <a:solidFill>
                  <a:srgbClr val="FFFFFE"/>
                </a:solidFill>
              </a:rPr>
              <a:t>Covid-19(65+)</a:t>
            </a:r>
          </a:p>
          <a:p>
            <a:pPr>
              <a:buAutoNum type="arabicPeriod"/>
            </a:pPr>
            <a:r>
              <a:rPr lang="en-US" dirty="0">
                <a:solidFill>
                  <a:srgbClr val="FFFFFE"/>
                </a:solidFill>
              </a:rPr>
              <a:t>Charity Campaigns(65+)</a:t>
            </a:r>
          </a:p>
          <a:p>
            <a:pPr>
              <a:buAutoNum type="arabicPeriod"/>
            </a:pPr>
            <a:r>
              <a:rPr lang="en-US" dirty="0">
                <a:solidFill>
                  <a:srgbClr val="FFFFFE"/>
                </a:solidFill>
              </a:rPr>
              <a:t>Disaster(35-44)</a:t>
            </a:r>
          </a:p>
          <a:p>
            <a:pPr>
              <a:buAutoNum type="arabicPeriod"/>
            </a:pPr>
            <a:endParaRPr lang="en-US" dirty="0">
              <a:solidFill>
                <a:srgbClr val="FFFFFE"/>
              </a:solidFill>
            </a:endParaRPr>
          </a:p>
          <a:p>
            <a:endParaRPr lang="en-US">
              <a:solidFill>
                <a:srgbClr val="FFFFFE"/>
              </a:solidFill>
            </a:endParaRPr>
          </a:p>
          <a:p>
            <a:endParaRPr lang="en-US">
              <a:solidFill>
                <a:srgbClr val="FFFFFE"/>
              </a:solidFill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8E9A7EE-D9FF-48E7-90F8-8F32566F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1" y="4059307"/>
            <a:ext cx="6767510" cy="2608917"/>
          </a:xfrm>
          <a:prstGeom prst="rect">
            <a:avLst/>
          </a:prstGeom>
        </p:spPr>
      </p:pic>
      <p:pic>
        <p:nvPicPr>
          <p:cNvPr id="5" name="Picture 6" descr="A picture containing text, pencil, writing implement, line&#10;&#10;Description automatically generated">
            <a:extLst>
              <a:ext uri="{FF2B5EF4-FFF2-40B4-BE49-F238E27FC236}">
                <a16:creationId xmlns:a16="http://schemas.microsoft.com/office/drawing/2014/main" id="{87AF9657-9C85-4A1F-98E6-7AB47D2E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89" y="788593"/>
            <a:ext cx="6743697" cy="32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A087-CC4D-4818-BA88-93640A1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/>
                <a:cs typeface="Calibri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0891-171F-4780-B1C1-61CDBFA43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 dirty="0">
                <a:latin typeface="Calibri"/>
                <a:cs typeface="Calibri"/>
              </a:rPr>
              <a:t>OneHotEncoder: </a:t>
            </a:r>
          </a:p>
          <a:p>
            <a:pPr lvl="1">
              <a:buAutoNum type="arabicPeriod"/>
            </a:pPr>
            <a:r>
              <a:rPr lang="en-US" sz="2400" dirty="0">
                <a:latin typeface="Calibri"/>
                <a:ea typeface="+mn-lt"/>
                <a:cs typeface="+mn-lt"/>
              </a:rPr>
              <a:t>TitleCategory</a:t>
            </a:r>
          </a:p>
          <a:p>
            <a:pPr lvl="1">
              <a:buAutoNum type="arabicPeriod"/>
            </a:pPr>
            <a:r>
              <a:rPr lang="en-US" sz="2400" dirty="0">
                <a:latin typeface="Calibri"/>
                <a:ea typeface="+mn-lt"/>
                <a:cs typeface="+mn-lt"/>
              </a:rPr>
              <a:t>AgeGroup</a:t>
            </a:r>
          </a:p>
          <a:p>
            <a:pPr lvl="1">
              <a:buAutoNum type="arabicPeriod"/>
            </a:pPr>
            <a:r>
              <a:rPr lang="en-US" sz="2400" dirty="0">
                <a:latin typeface="Calibri"/>
                <a:ea typeface="+mn-lt"/>
                <a:cs typeface="+mn-lt"/>
              </a:rPr>
              <a:t>Gender</a:t>
            </a:r>
          </a:p>
          <a:p>
            <a:pPr lvl="1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400050">
              <a:buFont typeface="Wingdings" charset="2"/>
              <a:buChar char="Ø"/>
            </a:pPr>
            <a:r>
              <a:rPr lang="en-US" sz="2800" b="1" dirty="0">
                <a:latin typeface="Calibri"/>
                <a:cs typeface="Calibri"/>
              </a:rPr>
              <a:t>K-means Clustering</a:t>
            </a:r>
          </a:p>
          <a:p>
            <a:pPr marL="971550" lvl="1" indent="-457200">
              <a:buFont typeface="Arial" charset="2"/>
              <a:buChar char="•"/>
            </a:pPr>
            <a:r>
              <a:rPr lang="en-US" sz="2600">
                <a:latin typeface="Calibri"/>
                <a:cs typeface="Calibri"/>
              </a:rPr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345942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BF05-C983-4E25-AA36-89F0EB6C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K-means Clustering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34CD10-C40E-473C-AD9D-320ACD9F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695297"/>
            <a:ext cx="6391533" cy="3467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E47F-4E05-43C1-A756-61C63067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Elbow Method For Optimal k</a:t>
            </a:r>
            <a:endParaRPr lang="en-US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</a:rPr>
              <a:t>K =3 clusters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3517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8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BCFB-620A-4320-9569-179E6305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E"/>
                </a:solidFill>
                <a:latin typeface="Calibri"/>
                <a:cs typeface="Calibri"/>
              </a:rPr>
              <a:t>Clusters</a:t>
            </a:r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EF85-74FC-4A1B-AE72-5F4FCDFAF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E"/>
                </a:solidFill>
                <a:latin typeface="Calibri"/>
                <a:cs typeface="Calibri"/>
              </a:rPr>
              <a:t>K = 3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rgbClr val="FFFFFE"/>
                </a:solidFill>
                <a:latin typeface="Calibri"/>
                <a:cs typeface="Calibri"/>
              </a:rPr>
              <a:t>Cluster 1: Male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solidFill>
                  <a:srgbClr val="FFFFFE"/>
                </a:solidFill>
                <a:latin typeface="Calibri"/>
                <a:ea typeface="+mn-lt"/>
                <a:cs typeface="+mn-lt"/>
              </a:rPr>
              <a:t>Cluster 2:</a:t>
            </a:r>
            <a:r>
              <a:rPr lang="en-US" sz="2400" dirty="0">
                <a:solidFill>
                  <a:srgbClr val="FFFFFE"/>
                </a:solidFill>
                <a:latin typeface="Calibri"/>
                <a:cs typeface="Calibri"/>
              </a:rPr>
              <a:t> Female</a:t>
            </a:r>
          </a:p>
          <a:p>
            <a:pPr marL="800100" lvl="1" indent="-342900">
              <a:buAutoNum type="arabicPeriod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Cluster 3: Unknown(not enough data)</a:t>
            </a:r>
          </a:p>
          <a:p>
            <a:pPr marL="800100" lvl="1" indent="-342900">
              <a:buAutoNum type="arabicPeriod"/>
            </a:pPr>
            <a:endParaRPr lang="en-US">
              <a:solidFill>
                <a:srgbClr val="FFFFFE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FFFFFE"/>
              </a:solidFill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D92A1C4-37C6-4BA3-B5FF-F75A8B8D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352" y="969269"/>
            <a:ext cx="4399159" cy="257403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9F0106-DB2B-4A38-B855-7AD2F084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352" y="4000541"/>
            <a:ext cx="4542034" cy="20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6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2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5" name="Freeform: Shape 3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BB981-416A-4B06-881C-7F31741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1B52-1557-475B-9DE6-5D3F28FB2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Biography: Introduction about myself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Data Science and ML for Nonprofit Organisations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Business Question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Data Science Process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Challenges</a:t>
            </a:r>
          </a:p>
          <a:p>
            <a:pPr lvl="1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About Data</a:t>
            </a:r>
          </a:p>
          <a:p>
            <a:pPr lvl="1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Feature Description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Exploratory Data Analysis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Clustering</a:t>
            </a:r>
          </a:p>
          <a:p>
            <a:pPr lvl="1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K-means Clustering</a:t>
            </a:r>
          </a:p>
          <a:p>
            <a:pPr lvl="1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Elbow Method</a:t>
            </a:r>
          </a:p>
          <a:p>
            <a:pPr lvl="1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Analysis on each Cluster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Classification Algorithms</a:t>
            </a:r>
          </a:p>
          <a:p>
            <a:pPr lvl="1" indent="0">
              <a:lnSpc>
                <a:spcPct val="90000"/>
              </a:lnSpc>
              <a:buFont typeface="Wingdings" charset="2"/>
              <a:buChar char="q"/>
            </a:pPr>
            <a:r>
              <a:rPr lang="en-US" sz="1900">
                <a:latin typeface="Calibri"/>
                <a:cs typeface="Calibri"/>
              </a:rPr>
              <a:t>LightGBM Classifier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Calibri"/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296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DFA1-341F-4439-8F3B-5C2D8D64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67" y="818887"/>
            <a:ext cx="10642598" cy="8974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Cluster 1Analysis (Male</a:t>
            </a:r>
            <a:r>
              <a:rPr lang="en-US" dirty="0"/>
              <a:t>): Humanity/Kindness (25-34 Age group)</a:t>
            </a:r>
            <a:endParaRPr lang="en-US" b="0" i="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429CA7D-671E-42FD-9F72-2796253A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7" y="4259587"/>
            <a:ext cx="11982447" cy="258935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DEFA63EE-3622-4764-A36C-8669C67C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30771"/>
            <a:ext cx="5457823" cy="2101207"/>
          </a:xfrm>
          <a:prstGeom prst="rect">
            <a:avLst/>
          </a:prstGeom>
        </p:spPr>
      </p:pic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ACF172-C084-4F31-A369-288CA5154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64" y="2328540"/>
            <a:ext cx="6255540" cy="1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078E5-6623-4586-9FE3-F2030D35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24" y="1037998"/>
            <a:ext cx="3192241" cy="103977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E"/>
                </a:solidFill>
                <a:latin typeface="Calibri"/>
                <a:cs typeface="Calibri"/>
              </a:rPr>
              <a:t>Cluster 1: (Male) Age Groups:</a:t>
            </a:r>
            <a:r>
              <a:rPr lang="en-US" sz="2000" dirty="0">
                <a:solidFill>
                  <a:srgbClr val="FFFFFE"/>
                </a:solidFill>
              </a:rPr>
              <a:t> </a:t>
            </a:r>
            <a:br>
              <a:rPr lang="en-US" sz="2000" dirty="0"/>
            </a:br>
            <a:br>
              <a:rPr lang="en-US" sz="2000" dirty="0"/>
            </a:br>
            <a:endParaRPr lang="en-US" sz="2000">
              <a:solidFill>
                <a:srgbClr val="FFFFF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430ACE-B155-476E-B9B2-28323F34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75" y="2287587"/>
            <a:ext cx="3371850" cy="3910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65+ : Disaster</a:t>
            </a:r>
          </a:p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55-64 : Stories of Hope</a:t>
            </a:r>
          </a:p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45-54 : </a:t>
            </a:r>
            <a:r>
              <a:rPr lang="en-US" sz="2400">
                <a:solidFill>
                  <a:srgbClr val="FFFFFE"/>
                </a:solidFill>
                <a:latin typeface="Calibri"/>
                <a:ea typeface="+mn-lt"/>
                <a:cs typeface="+mn-lt"/>
              </a:rPr>
              <a:t>Stories of Hope</a:t>
            </a:r>
          </a:p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35-44 : </a:t>
            </a:r>
            <a:r>
              <a:rPr lang="en-US" sz="2400">
                <a:solidFill>
                  <a:srgbClr val="FFFFFE"/>
                </a:solidFill>
                <a:latin typeface="Calibri"/>
                <a:ea typeface="+mn-lt"/>
                <a:cs typeface="+mn-lt"/>
              </a:rPr>
              <a:t>Stories of Hope</a:t>
            </a:r>
          </a:p>
          <a:p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876DC60-2118-4EF7-A9D3-BDFFD0C0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27" y="803750"/>
            <a:ext cx="2518462" cy="254576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FA67563-AE7C-4E45-BC29-F7A71DE3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957" y="803750"/>
            <a:ext cx="2518461" cy="2545762"/>
          </a:xfrm>
          <a:prstGeom prst="rect">
            <a:avLst/>
          </a:prstGeom>
        </p:spPr>
      </p:pic>
      <p:pic>
        <p:nvPicPr>
          <p:cNvPr id="5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19611BE5-C5BA-4AEC-8F02-5E16124BA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090" y="3508485"/>
            <a:ext cx="2538937" cy="254576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0102363E-7CF9-4154-9829-57D3B966E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957" y="3508487"/>
            <a:ext cx="251846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078E5-6623-4586-9FE3-F2030D35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24" y="1140356"/>
            <a:ext cx="3192241" cy="94879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E"/>
                </a:solidFill>
                <a:latin typeface="Calibri"/>
                <a:cs typeface="Calibri"/>
              </a:rPr>
              <a:t>Cluster 1: (Male) Age Groups:</a:t>
            </a:r>
            <a:r>
              <a:rPr lang="en-US" sz="2000" dirty="0">
                <a:solidFill>
                  <a:srgbClr val="FFFFFE"/>
                </a:solidFill>
              </a:rPr>
              <a:t> </a:t>
            </a:r>
            <a:br>
              <a:rPr lang="en-US" sz="2000" dirty="0"/>
            </a:br>
            <a:br>
              <a:rPr lang="en-US" sz="2000" dirty="0"/>
            </a:br>
            <a:endParaRPr lang="en-US" sz="2000">
              <a:solidFill>
                <a:srgbClr val="FFFFF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430ACE-B155-476E-B9B2-28323F34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75" y="2287587"/>
            <a:ext cx="3371850" cy="3910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25-34 : Stories of Hope</a:t>
            </a:r>
            <a:endParaRPr lang="en-US"/>
          </a:p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18-24 : </a:t>
            </a:r>
            <a:r>
              <a:rPr lang="en-US" sz="2400">
                <a:solidFill>
                  <a:srgbClr val="FFFFFE"/>
                </a:solidFill>
                <a:latin typeface="Calibri"/>
                <a:ea typeface="+mn-lt"/>
                <a:cs typeface="+mn-lt"/>
              </a:rPr>
              <a:t>Stories of Hope</a:t>
            </a:r>
          </a:p>
          <a:p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13-17 : </a:t>
            </a:r>
            <a:r>
              <a:rPr lang="en-US" sz="2400">
                <a:solidFill>
                  <a:srgbClr val="FFFFFE"/>
                </a:solidFill>
                <a:latin typeface="Calibri"/>
                <a:ea typeface="+mn-lt"/>
                <a:cs typeface="+mn-lt"/>
              </a:rPr>
              <a:t>Disaster</a:t>
            </a:r>
          </a:p>
          <a:p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981293D0-12E9-4F06-9B0A-DC60A795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19" y="1146276"/>
            <a:ext cx="2743200" cy="280332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7BBACB0A-852C-46CE-BB6E-6D35D0864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619" y="1256719"/>
            <a:ext cx="2743200" cy="2772937"/>
          </a:xfrm>
          <a:prstGeom prst="rect">
            <a:avLst/>
          </a:prstGeom>
        </p:spPr>
      </p:pic>
      <p:pic>
        <p:nvPicPr>
          <p:cNvPr id="9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06E41A65-CADF-48C0-A11B-03DD5AE38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69" y="4018969"/>
            <a:ext cx="2743200" cy="27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6331F9-7C9F-4BB2-87F8-B8727CC2C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60E064B-C2F2-4237-8792-5F01F0F4C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F377F0-1AD0-4A6F-A698-97241870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F094C3D3-17E7-4BCC-B786-4B3BDD25E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06D60-28C3-4127-9B45-AE250B5E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E"/>
                </a:solidFill>
                <a:ea typeface="+mj-lt"/>
                <a:cs typeface="+mj-lt"/>
              </a:rPr>
              <a:t>Cluster 2 Analysis (Female): </a:t>
            </a:r>
            <a:endParaRPr lang="en-US" sz="2500">
              <a:solidFill>
                <a:srgbClr val="FFFFFE"/>
              </a:solidFill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D670612-CEA2-4AC0-834B-5737037D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32" y="3020303"/>
            <a:ext cx="6673870" cy="15436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E2FF57A-E2D7-4C50-B9FB-4FD037F7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55" y="1024996"/>
            <a:ext cx="6840559" cy="16627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650D5C-009B-4021-82BD-1E28BFF45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2B30FB-1BB1-4B35-B06F-8940D5508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65+ has more video views</a:t>
            </a:r>
          </a:p>
          <a:p>
            <a:r>
              <a:rPr lang="en-US">
                <a:solidFill>
                  <a:srgbClr val="FFFFFE"/>
                </a:solidFill>
              </a:rPr>
              <a:t>Charity Campaigns</a:t>
            </a:r>
            <a:endParaRPr lang="en-US" dirty="0">
              <a:solidFill>
                <a:srgbClr val="FFFFFE"/>
              </a:solidFill>
            </a:endParaRPr>
          </a:p>
          <a:p>
            <a:r>
              <a:rPr lang="en-US">
                <a:solidFill>
                  <a:srgbClr val="FFFFFE"/>
                </a:solidFill>
              </a:rPr>
              <a:t>Humanity/Kindness</a:t>
            </a:r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5D9A90B-A30C-4463-916E-1CB145694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956" y="4857161"/>
            <a:ext cx="6626247" cy="17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6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1FC-BA58-4F14-90CF-000164B5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E"/>
                </a:solidFill>
              </a:rPr>
              <a:t>Cluster 2 Analysis (Female): Age Groups</a:t>
            </a:r>
            <a:endParaRPr lang="en-US" sz="2000" dirty="0">
              <a:solidFill>
                <a:srgbClr val="FFFFFE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2000">
              <a:solidFill>
                <a:srgbClr val="FFFFF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AAD670-E460-44E9-9C7E-A95029AA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  <a:latin typeface="Calibri"/>
                <a:cs typeface="Calibri"/>
              </a:rPr>
              <a:t>65+ : Stories of Hope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E"/>
                </a:solidFill>
                <a:latin typeface="Calibri"/>
                <a:cs typeface="Calibri"/>
              </a:rPr>
              <a:t>55-64 : Stories of Hope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solidFill>
                  <a:srgbClr val="FFFFFE"/>
                </a:solidFill>
                <a:latin typeface="Calibri"/>
                <a:cs typeface="Calibri"/>
              </a:rPr>
              <a:t>45-54 : Stories of Hope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solidFill>
                  <a:srgbClr val="FFFFFE"/>
                </a:solidFill>
                <a:latin typeface="Calibri"/>
                <a:cs typeface="Calibri"/>
              </a:rPr>
              <a:t>35-44 : Stories of Hope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6" name="Picture 6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CF536AAE-6B47-49E0-88A6-6F2B46E5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27" y="803750"/>
            <a:ext cx="2518462" cy="2545763"/>
          </a:xfrm>
          <a:prstGeom prst="rect">
            <a:avLst/>
          </a:prstGeom>
        </p:spPr>
      </p:pic>
      <p:pic>
        <p:nvPicPr>
          <p:cNvPr id="4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3A60E00-29EF-413F-BB36-921A9CA6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957" y="803750"/>
            <a:ext cx="2518461" cy="2545762"/>
          </a:xfrm>
          <a:prstGeom prst="rect">
            <a:avLst/>
          </a:prstGeom>
        </p:spPr>
      </p:pic>
      <p:pic>
        <p:nvPicPr>
          <p:cNvPr id="7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38E355AB-F8E2-4A76-A0B5-947E37DE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327" y="3508485"/>
            <a:ext cx="2518462" cy="2545763"/>
          </a:xfrm>
          <a:prstGeom prst="rect">
            <a:avLst/>
          </a:prstGeom>
        </p:spPr>
      </p:pic>
      <p:pic>
        <p:nvPicPr>
          <p:cNvPr id="5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AA69D12F-B3E9-4183-93A1-F7420DCA8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957" y="3508487"/>
            <a:ext cx="251846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5A5-3C15-429B-B654-BF45CCA0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CB6650-0CD5-440C-806C-AD6D484D9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5B54F5-95D0-406D-8C09-236BC11CF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ED8709F-C7C0-4C34-A7CB-1CAC887E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1FC-BA58-4F14-90CF-000164B5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37" y="937949"/>
            <a:ext cx="3454178" cy="102023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E"/>
                </a:solidFill>
              </a:rPr>
              <a:t>Cluster 2 Analysis (Female): Age Groups</a:t>
            </a:r>
            <a:endParaRPr lang="en-US" sz="2400" dirty="0">
              <a:solidFill>
                <a:srgbClr val="FFFFFE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2000">
              <a:solidFill>
                <a:srgbClr val="FFFFF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2A8032-6560-4E26-B146-0212F84E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AAD670-E460-44E9-9C7E-A95029AA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rgbClr val="FFFFFE"/>
                </a:solidFill>
                <a:latin typeface="Calibri"/>
                <a:cs typeface="Calibri"/>
              </a:rPr>
              <a:t>25-34 : Stories of Hope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FFFFFE"/>
                </a:solidFill>
                <a:latin typeface="Calibri"/>
                <a:cs typeface="Calibri"/>
              </a:rPr>
              <a:t>18-24 : Stories of Hope, Help &amp; Support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FFFFFE"/>
                </a:solidFill>
                <a:latin typeface="Calibri"/>
                <a:cs typeface="Calibri"/>
              </a:rPr>
              <a:t>13-17 : Stories of Hope</a:t>
            </a:r>
          </a:p>
          <a:p>
            <a:pPr>
              <a:buFont typeface="Wingdings" charset="2"/>
              <a:buChar char="v"/>
            </a:pPr>
            <a:r>
              <a:rPr lang="en-US" sz="2000">
                <a:solidFill>
                  <a:srgbClr val="FFFFFE"/>
                </a:solidFill>
                <a:latin typeface="Calibri"/>
                <a:cs typeface="Calibri"/>
              </a:rPr>
              <a:t>This is 2021 data </a:t>
            </a:r>
            <a:r>
              <a:rPr lang="en-US" sz="2000" dirty="0">
                <a:solidFill>
                  <a:srgbClr val="FFFFFE"/>
                </a:solidFill>
                <a:latin typeface="Calibri"/>
                <a:cs typeface="Calibri"/>
              </a:rPr>
              <a:t>and in this pandemic people are more interested to watch hope and support videos irrespective of gender and age group.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E"/>
              </a:solidFill>
            </a:endParaRPr>
          </a:p>
        </p:txBody>
      </p:sp>
      <p:pic>
        <p:nvPicPr>
          <p:cNvPr id="3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E9679DAA-3E3C-4E11-B39D-2576D4E40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81" y="1137657"/>
            <a:ext cx="2743200" cy="2772937"/>
          </a:xfrm>
          <a:prstGeom prst="rect">
            <a:avLst/>
          </a:prstGeom>
        </p:spPr>
      </p:pic>
      <p:pic>
        <p:nvPicPr>
          <p:cNvPr id="8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06D5C945-1C51-4095-96A0-144433AFD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619" y="1137657"/>
            <a:ext cx="2743200" cy="2772937"/>
          </a:xfrm>
          <a:prstGeom prst="rect">
            <a:avLst/>
          </a:prstGeom>
        </p:spPr>
      </p:pic>
      <p:pic>
        <p:nvPicPr>
          <p:cNvPr id="9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585219BF-F099-4839-98AD-602137FA6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369" y="3899907"/>
            <a:ext cx="2743200" cy="27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3F8172-3DED-4F2D-A021-BAD339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Classification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A2A9-F70D-47FC-95DE-CF9BA4A0C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/>
                <a:cs typeface="Calibri"/>
              </a:rPr>
              <a:t>LightGBM Classifier:</a:t>
            </a:r>
          </a:p>
          <a:p>
            <a:pPr lvl="1">
              <a:buFont typeface="Arial" charset="2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LightGBM Model accuracy score: 1.0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buFont typeface="Arial" charset="2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Training-set accuracy score: 1.0</a:t>
            </a:r>
          </a:p>
          <a:p>
            <a:pPr lvl="1">
              <a:buFont typeface="Arial" charset="2"/>
              <a:buChar char="•"/>
            </a:pPr>
            <a:endParaRPr lang="en-US" sz="2400" dirty="0">
              <a:solidFill>
                <a:schemeClr val="tx1"/>
              </a:solidFill>
              <a:latin typeface="Calibri"/>
              <a:ea typeface="+mn-lt"/>
              <a:cs typeface="Calibri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Check for Overfitting: 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Training set score: 1.0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Test set score: 1.0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>
              <a:solidFill>
                <a:schemeClr val="tx1"/>
              </a:solidFill>
              <a:latin typeface="Consolas"/>
              <a:cs typeface="Calibri"/>
            </a:endParaRPr>
          </a:p>
          <a:p>
            <a:endParaRPr lang="en-US" b="1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903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906331F9-7C9F-4BB2-87F8-B8727CC2C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60E064B-C2F2-4237-8792-5F01F0F4C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C5F377F0-1AD0-4A6F-A698-97241870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094C3D3-17E7-4BCC-B786-4B3BDD25E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A9178-9B11-4AF4-B690-87D7E049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7" y="806980"/>
            <a:ext cx="390661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FFFFFE"/>
                </a:solidFill>
              </a:rPr>
              <a:t>LightGBM Classifier</a:t>
            </a:r>
            <a:endParaRPr lang="en-US" sz="3200">
              <a:solidFill>
                <a:srgbClr val="FFFFFE"/>
              </a:solidFill>
            </a:endParaRPr>
          </a:p>
          <a:p>
            <a:pPr>
              <a:lnSpc>
                <a:spcPct val="90000"/>
              </a:lnSpc>
            </a:pPr>
            <a:endParaRPr lang="en-US" sz="2300">
              <a:solidFill>
                <a:srgbClr val="FFFFFE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7E3B99F-9489-45E2-8FE1-13A50D83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63" y="1697509"/>
            <a:ext cx="3113903" cy="2891481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2DEF6A9-2453-415A-8376-E1F608E8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31" y="1138112"/>
            <a:ext cx="4006871" cy="3448661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BC650D5C-009B-4021-82BD-1E28BFF45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AD42F-2ACF-49C5-8970-468C7E7B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74" y="1823244"/>
            <a:ext cx="3490913" cy="41965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800" b="1">
                <a:solidFill>
                  <a:srgbClr val="FFFFFE"/>
                </a:solidFill>
                <a:latin typeface="Calibri"/>
                <a:cs typeface="Calibri"/>
              </a:rPr>
              <a:t>Confusion-matrix</a:t>
            </a:r>
            <a:endParaRPr lang="en-US" sz="2800">
              <a:solidFill>
                <a:srgbClr val="FFFFFE"/>
              </a:solidFill>
              <a:latin typeface="Calibri"/>
              <a:cs typeface="Calibri"/>
            </a:endParaRPr>
          </a:p>
          <a:p>
            <a:pPr marL="685800"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True Positives(TP) =  364 </a:t>
            </a:r>
            <a:endParaRPr lang="en-US" sz="2400" b="1">
              <a:solidFill>
                <a:srgbClr val="FFFFFE"/>
              </a:solidFill>
              <a:latin typeface="Calibri"/>
              <a:cs typeface="Calibri"/>
            </a:endParaRPr>
          </a:p>
          <a:p>
            <a:pPr marL="685800"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True Negatives(TN) =  273 </a:t>
            </a:r>
            <a:endParaRPr lang="en-US" sz="2400" b="1">
              <a:solidFill>
                <a:srgbClr val="FFFFFE"/>
              </a:solidFill>
              <a:latin typeface="Calibri"/>
              <a:cs typeface="Calibri"/>
            </a:endParaRPr>
          </a:p>
          <a:p>
            <a:pPr marL="685800"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False Positives(FP) =  0 </a:t>
            </a:r>
            <a:endParaRPr lang="en-US" sz="2400" b="1">
              <a:solidFill>
                <a:srgbClr val="FFFFFE"/>
              </a:solidFill>
              <a:latin typeface="Calibri"/>
              <a:cs typeface="Calibri"/>
            </a:endParaRPr>
          </a:p>
          <a:p>
            <a:pPr marL="685800"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False Negatives(FN) =  0</a:t>
            </a:r>
            <a:endParaRPr lang="en-US" sz="2400" b="1">
              <a:solidFill>
                <a:srgbClr val="FFFFFE"/>
              </a:solidFill>
              <a:latin typeface="Calibri"/>
              <a:cs typeface="Calibri"/>
            </a:endParaRPr>
          </a:p>
          <a:p>
            <a:pPr marL="400050" lvl="1" indent="0">
              <a:buNone/>
            </a:pPr>
            <a:endParaRPr lang="en-US" dirty="0">
              <a:solidFill>
                <a:srgbClr val="FFFFFE"/>
              </a:solidFill>
              <a:latin typeface="Calibri"/>
              <a:cs typeface="Calibri"/>
            </a:endParaRPr>
          </a:p>
          <a:p>
            <a:r>
              <a:rPr lang="en-US" sz="2800" b="1">
                <a:solidFill>
                  <a:srgbClr val="FFFFFE"/>
                </a:solidFill>
                <a:latin typeface="Calibri"/>
                <a:cs typeface="Calibri"/>
              </a:rPr>
              <a:t>Classification Metrices</a:t>
            </a:r>
            <a:endParaRPr lang="en-US" sz="2800">
              <a:solidFill>
                <a:srgbClr val="FFFFFE"/>
              </a:solidFill>
              <a:latin typeface="Calibri"/>
              <a:cs typeface="Calibri"/>
            </a:endParaRPr>
          </a:p>
          <a:p>
            <a:pPr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Precision = 1</a:t>
            </a:r>
          </a:p>
          <a:p>
            <a:pPr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Recall = 1</a:t>
            </a:r>
          </a:p>
          <a:p>
            <a:pPr lvl="1">
              <a:buFont typeface="Wingdings" charset="2"/>
              <a:buChar char="§"/>
            </a:pPr>
            <a:r>
              <a:rPr lang="en-US" sz="2400">
                <a:solidFill>
                  <a:srgbClr val="FFFFFE"/>
                </a:solidFill>
                <a:latin typeface="Calibri"/>
                <a:cs typeface="Calibri"/>
              </a:rPr>
              <a:t>F1–score = 1</a:t>
            </a:r>
          </a:p>
          <a:p>
            <a:endParaRPr lang="en-US">
              <a:solidFill>
                <a:srgbClr val="FFFFFE"/>
              </a:solidFill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310F9F03-A509-459C-8426-63E278AC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81" y="4638271"/>
            <a:ext cx="6269058" cy="20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5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6F6BD-53A6-4A13-8070-7830B6BA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04" y="474484"/>
            <a:ext cx="6227557" cy="108654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EBEBEB"/>
                </a:solidFill>
              </a:rPr>
              <a:t>Reason to choose LightGBM</a:t>
            </a:r>
          </a:p>
        </p:txBody>
      </p:sp>
      <p:sp>
        <p:nvSpPr>
          <p:cNvPr id="45" name="Freeform: Shape 31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8F523A9-009D-4046-B758-B3B142A92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5322" y="1657143"/>
            <a:ext cx="5030188" cy="4489981"/>
          </a:xfrm>
          <a:prstGeom prst="rect">
            <a:avLst/>
          </a:prstGeom>
        </p:spPr>
      </p:pic>
      <p:sp>
        <p:nvSpPr>
          <p:cNvPr id="46" name="Rectangle 33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Oval 35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Oval 37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69D0D-DE4C-44C6-8592-3BB8DF6DA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04" y="1906767"/>
            <a:ext cx="6025152" cy="446658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 b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LightGBM</a:t>
            </a: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is a gradient boosting framework that uses tree-based learning algorithms. It is designed to be distributed and efficient with the following advantages: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1085850" lvl="1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Faster training speed and higher efficiency.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1085850" lvl="1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Lower memory usage.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1085850" lvl="1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Better accuracy.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1085850" lvl="1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Support of parallel and GPU learning.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1085850" lvl="1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Capable of handling large-scale data.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Light GBM is so popular is because it focuses on accuracy of results. </a:t>
            </a:r>
            <a:endParaRPr lang="en-US" sz="2000">
              <a:solidFill>
                <a:srgbClr val="FFFFFF"/>
              </a:solidFill>
              <a:latin typeface="Calibri"/>
              <a:ea typeface="+mn-lt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LGBM also supports GPU learning and thus data scientists are widely using LGBM for data science application development.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400050"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It is not advisable to use LGBM on small datasets. Light GB</a:t>
            </a:r>
            <a:r>
              <a:rPr lang="en-US" sz="210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M is sensitive to overfitting and can easily overfit small data.</a:t>
            </a:r>
          </a:p>
          <a:p>
            <a:pPr marL="400050">
              <a:lnSpc>
                <a:spcPct val="90000"/>
              </a:lnSpc>
              <a:buFont typeface="Wingdings" charset="2"/>
              <a:buChar char="v"/>
            </a:pPr>
            <a:endParaRPr lang="en-US" sz="150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5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D0C5-5784-46CB-A08B-34729332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B6A-76C0-42FA-9D4D-6D26F6DD2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44908" cy="39758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The accuracy is 100%, which could be due to 90 days of dataset.</a:t>
            </a:r>
          </a:p>
          <a:p>
            <a:r>
              <a:rPr lang="en-US" sz="2400" dirty="0">
                <a:latin typeface="Calibri"/>
                <a:cs typeface="Calibri"/>
              </a:rPr>
              <a:t>LightGBM gives best accuracy without Overfitting.</a:t>
            </a:r>
          </a:p>
          <a:p>
            <a:r>
              <a:rPr lang="en-US" sz="2400" dirty="0">
                <a:latin typeface="Calibri"/>
                <a:cs typeface="Calibri"/>
              </a:rPr>
              <a:t>By using this model If any new user comes, we can identify in which cluster they belongs, and we can identify their behaviors.</a:t>
            </a:r>
          </a:p>
          <a:p>
            <a:r>
              <a:rPr lang="en-US" sz="2400" dirty="0">
                <a:latin typeface="Calibri"/>
                <a:cs typeface="Calibri"/>
              </a:rPr>
              <a:t>This model will help nonprofit organizations to reach users based on their behavior and this may also help in increasing fund raising.</a:t>
            </a:r>
          </a:p>
          <a:p>
            <a:r>
              <a:rPr lang="en-US" sz="3200" b="1" dirty="0">
                <a:latin typeface="Calibri"/>
                <a:cs typeface="Calibri"/>
              </a:rPr>
              <a:t>Future Work:</a:t>
            </a:r>
            <a:r>
              <a:rPr lang="en-US" sz="2400" dirty="0">
                <a:latin typeface="Calibri"/>
                <a:cs typeface="Calibri"/>
              </a:rPr>
              <a:t> Adding more features like page views, posts from social media will give more insights.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5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D632-51BD-4A58-AAAF-D1CD9FBA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  <a:latin typeface="Calibri"/>
                <a:cs typeface="Calibri"/>
              </a:rPr>
              <a:t>Biography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14C-6D86-44FB-BC37-237959FD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92" y="2103438"/>
            <a:ext cx="8611873" cy="46902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u="sng" dirty="0">
                <a:latin typeface="Calibri"/>
                <a:cs typeface="Calibri"/>
              </a:rPr>
              <a:t>Education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Master of Technology, Computers. 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Bachelor degree in Information technology.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u="sng" dirty="0">
                <a:latin typeface="Calibri"/>
                <a:ea typeface="+mn-lt"/>
                <a:cs typeface="+mn-lt"/>
              </a:rPr>
              <a:t>Professional Education</a:t>
            </a:r>
          </a:p>
          <a:p>
            <a:pPr marL="285750" indent="-285750">
              <a:lnSpc>
                <a:spcPct val="90000"/>
              </a:lnSpc>
              <a:buFont typeface="Arial" charset="2"/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Data Scientist – Institute of Data - RMIT</a:t>
            </a:r>
          </a:p>
          <a:p>
            <a:pPr marL="285750" indent="-285750">
              <a:lnSpc>
                <a:spcPct val="90000"/>
              </a:lnSpc>
              <a:buFont typeface="Arial" charset="2"/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Microsoft Certified professional</a:t>
            </a:r>
          </a:p>
          <a:p>
            <a:pPr marL="742950" lvl="1" indent="-285750">
              <a:lnSpc>
                <a:spcPct val="90000"/>
              </a:lnSpc>
              <a:buFont typeface="Wingdings,Sans-Serif"/>
              <a:buChar char="§"/>
            </a:pPr>
            <a:r>
              <a:rPr lang="en-US" sz="1800" dirty="0">
                <a:latin typeface="Calibri"/>
                <a:ea typeface="+mn-lt"/>
                <a:cs typeface="+mn-lt"/>
              </a:rPr>
              <a:t>MCP:</a:t>
            </a:r>
            <a:r>
              <a:rPr lang="en-US" sz="1800" b="1" dirty="0">
                <a:latin typeface="Calibri"/>
                <a:ea typeface="+mn-lt"/>
                <a:cs typeface="+mn-lt"/>
              </a:rPr>
              <a:t> </a:t>
            </a:r>
            <a:r>
              <a:rPr lang="en-US" sz="1800" dirty="0">
                <a:latin typeface="Calibri"/>
                <a:ea typeface="+mn-lt"/>
                <a:cs typeface="+mn-lt"/>
              </a:rPr>
              <a:t>Implementing a Data Warehouse with Microsoft SQL Server 2012</a:t>
            </a:r>
          </a:p>
          <a:p>
            <a:pPr lvl="1">
              <a:lnSpc>
                <a:spcPct val="90000"/>
              </a:lnSpc>
              <a:buFont typeface="Wingdings,Sans-Serif"/>
              <a:buChar char="§"/>
            </a:pPr>
            <a:r>
              <a:rPr lang="en-US" sz="1800" dirty="0">
                <a:latin typeface="Calibri"/>
                <a:ea typeface="+mn-lt"/>
                <a:cs typeface="+mn-lt"/>
              </a:rPr>
              <a:t>MCP: Implementing Data Models and Reports with Microsoft SQL Server</a:t>
            </a:r>
            <a:r>
              <a:rPr lang="en-US" sz="1800" b="1" dirty="0">
                <a:latin typeface="Calibri"/>
                <a:ea typeface="+mn-lt"/>
                <a:cs typeface="+mn-lt"/>
              </a:rPr>
              <a:t> </a:t>
            </a:r>
            <a:endParaRPr lang="en-US" sz="1800" dirty="0">
              <a:latin typeface="Calibri"/>
              <a:cs typeface="Calibri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US" sz="2400" b="1" u="sng" dirty="0">
                <a:latin typeface="Calibri"/>
                <a:cs typeface="Calibri"/>
              </a:rPr>
              <a:t>Professional Experience</a:t>
            </a:r>
          </a:p>
          <a:p>
            <a:pPr indent="-285750">
              <a:lnSpc>
                <a:spcPct val="90000"/>
              </a:lnSpc>
              <a:buFont typeface="Arial" charset="2"/>
              <a:buChar char="•"/>
            </a:pPr>
            <a:r>
              <a:rPr lang="en-US" dirty="0">
                <a:latin typeface="Calibri"/>
                <a:cs typeface="Calibri"/>
              </a:rPr>
              <a:t>6+ years of experience in ETL and BI tools such as Informatica, MSBI, Tableau, </a:t>
            </a:r>
            <a:r>
              <a:rPr lang="en-US" dirty="0" err="1">
                <a:latin typeface="Calibri"/>
                <a:cs typeface="Calibri"/>
              </a:rPr>
              <a:t>PowerBI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pPr indent="-285750">
              <a:lnSpc>
                <a:spcPct val="90000"/>
              </a:lnSpc>
              <a:buFont typeface="Arial" charset="2"/>
              <a:buChar char="•"/>
            </a:pPr>
            <a:r>
              <a:rPr lang="en-US" dirty="0">
                <a:latin typeface="Calibri"/>
                <a:cs typeface="Calibri"/>
              </a:rPr>
              <a:t>Experienced in Cloud technologies like Azure Data Factory</a:t>
            </a:r>
          </a:p>
        </p:txBody>
      </p:sp>
      <p:pic>
        <p:nvPicPr>
          <p:cNvPr id="25" name="Graphic 6" descr="Diploma Roll">
            <a:extLst>
              <a:ext uri="{FF2B5EF4-FFF2-40B4-BE49-F238E27FC236}">
                <a16:creationId xmlns:a16="http://schemas.microsoft.com/office/drawing/2014/main" id="{A682A17B-EE4C-4558-87BA-A19B4FC93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607" y="2811670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98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EE82-273E-45E0-9F73-C40FE6BB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023" y="1720281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4200" b="0" i="0" kern="1200" dirty="0"/>
            </a:br>
            <a:r>
              <a:rPr lang="en-US" sz="4200">
                <a:solidFill>
                  <a:srgbClr val="EBEBEB"/>
                </a:solidFill>
              </a:rPr>
              <a:t>         </a:t>
            </a: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200" b="0" i="0" kern="1200" dirty="0"/>
            </a:b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Any Queries </a:t>
            </a:r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Please</a:t>
            </a:r>
            <a:r>
              <a:rPr lang="en-US" sz="4200" dirty="0">
                <a:solidFill>
                  <a:srgbClr val="EBEBEB"/>
                </a:solidFill>
              </a:rPr>
              <a:t>?</a:t>
            </a:r>
            <a:br>
              <a:rPr lang="en-US" sz="4200" b="0" i="0" kern="1200" dirty="0"/>
            </a:b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C141F9D-09D6-4D59-8D36-136F431E2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9763" y="1300131"/>
            <a:ext cx="6470907" cy="42546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70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CA116-3511-4729-90CE-46979F48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Data Science and ML for Nonprofit Organization's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8F59536-7C60-415F-AE1C-BD0F22EA1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684" r="10412" b="1"/>
          <a:stretch/>
        </p:blipFill>
        <p:spPr>
          <a:xfrm>
            <a:off x="6879049" y="480060"/>
            <a:ext cx="4825273" cy="2948940"/>
          </a:xfrm>
          <a:custGeom>
            <a:avLst/>
            <a:gdLst/>
            <a:ahLst/>
            <a:cxnLst/>
            <a:rect l="l" t="t" r="r" b="b"/>
            <a:pathLst>
              <a:path w="4825273" h="2948940">
                <a:moveTo>
                  <a:pt x="0" y="0"/>
                </a:moveTo>
                <a:lnTo>
                  <a:pt x="2646616" y="0"/>
                </a:lnTo>
                <a:lnTo>
                  <a:pt x="4664497" y="0"/>
                </a:lnTo>
                <a:lnTo>
                  <a:pt x="4825273" y="0"/>
                </a:lnTo>
                <a:lnTo>
                  <a:pt x="4825273" y="2948940"/>
                </a:lnTo>
                <a:lnTo>
                  <a:pt x="221394" y="2948940"/>
                </a:lnTo>
                <a:lnTo>
                  <a:pt x="221394" y="2876858"/>
                </a:lnTo>
                <a:lnTo>
                  <a:pt x="222335" y="2750941"/>
                </a:lnTo>
                <a:lnTo>
                  <a:pt x="221394" y="2623814"/>
                </a:lnTo>
                <a:lnTo>
                  <a:pt x="219512" y="2494871"/>
                </a:lnTo>
                <a:lnTo>
                  <a:pt x="217787" y="2365928"/>
                </a:lnTo>
                <a:lnTo>
                  <a:pt x="214023" y="2235169"/>
                </a:lnTo>
                <a:lnTo>
                  <a:pt x="210103" y="2103199"/>
                </a:lnTo>
                <a:lnTo>
                  <a:pt x="205555" y="1971229"/>
                </a:lnTo>
                <a:lnTo>
                  <a:pt x="199125" y="1838048"/>
                </a:lnTo>
                <a:lnTo>
                  <a:pt x="191441" y="1703656"/>
                </a:lnTo>
                <a:lnTo>
                  <a:pt x="184071" y="1568660"/>
                </a:lnTo>
                <a:lnTo>
                  <a:pt x="174662" y="1433663"/>
                </a:lnTo>
                <a:lnTo>
                  <a:pt x="163371" y="1296850"/>
                </a:lnTo>
                <a:lnTo>
                  <a:pt x="152080" y="1161853"/>
                </a:lnTo>
                <a:lnTo>
                  <a:pt x="139063" y="1024435"/>
                </a:lnTo>
                <a:lnTo>
                  <a:pt x="124793" y="886411"/>
                </a:lnTo>
                <a:lnTo>
                  <a:pt x="109738" y="750203"/>
                </a:lnTo>
                <a:lnTo>
                  <a:pt x="92174" y="612180"/>
                </a:lnTo>
                <a:lnTo>
                  <a:pt x="73356" y="474761"/>
                </a:lnTo>
                <a:lnTo>
                  <a:pt x="54694" y="336738"/>
                </a:lnTo>
                <a:lnTo>
                  <a:pt x="32897" y="199320"/>
                </a:lnTo>
                <a:lnTo>
                  <a:pt x="10628" y="62507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1741F-1D4A-47F4-B0C5-D7EE2DD9B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132986"/>
            <a:ext cx="6048964" cy="4097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Nonprofits can use analytics to boost their fundraising efforts, measure and monitor the impact of their activities, build predictive models, optimize allocation of funds, and more</a:t>
            </a:r>
            <a:endParaRPr lang="en-US" sz="2000">
              <a:solidFill>
                <a:srgbClr val="FFFFFF"/>
              </a:solidFill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1800" b="1" dirty="0">
                <a:ea typeface="+mn-lt"/>
                <a:cs typeface="+mn-lt"/>
              </a:rPr>
              <a:t>1. Marketing and fundraising</a:t>
            </a:r>
            <a:endParaRPr lang="en-US" sz="18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1800" b="1" dirty="0">
                <a:ea typeface="+mn-lt"/>
                <a:cs typeface="+mn-lt"/>
              </a:rPr>
              <a:t>2. Monitoring and implementing specific activities</a:t>
            </a:r>
            <a:endParaRPr lang="en-US" sz="1800" b="1" dirty="0">
              <a:solidFill>
                <a:srgbClr val="FFFFFF"/>
              </a:solidFill>
            </a:endParaRPr>
          </a:p>
          <a:p>
            <a:pPr marL="400050" lvl="1" indent="0">
              <a:buNone/>
            </a:pPr>
            <a:r>
              <a:rPr lang="en-US" sz="1800" b="1">
                <a:ea typeface="+mn-lt"/>
                <a:cs typeface="+mn-lt"/>
              </a:rPr>
              <a:t>3. Streamline funds</a:t>
            </a:r>
            <a:endParaRPr lang="en-US" sz="1800" b="1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4A8C8BF-ECDE-42FA-A412-DE70726B77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241" r="4" b="4"/>
          <a:stretch/>
        </p:blipFill>
        <p:spPr>
          <a:xfrm>
            <a:off x="6774510" y="3429000"/>
            <a:ext cx="4929808" cy="2948940"/>
          </a:xfrm>
          <a:custGeom>
            <a:avLst/>
            <a:gdLst/>
            <a:ahLst/>
            <a:cxnLst/>
            <a:rect l="l" t="t" r="r" b="b"/>
            <a:pathLst>
              <a:path w="4929808" h="2948940">
                <a:moveTo>
                  <a:pt x="325929" y="0"/>
                </a:moveTo>
                <a:lnTo>
                  <a:pt x="4929808" y="0"/>
                </a:lnTo>
                <a:lnTo>
                  <a:pt x="4929808" y="2948940"/>
                </a:lnTo>
                <a:lnTo>
                  <a:pt x="4769032" y="2948940"/>
                </a:lnTo>
                <a:lnTo>
                  <a:pt x="2751151" y="2948940"/>
                </a:lnTo>
                <a:lnTo>
                  <a:pt x="0" y="2948940"/>
                </a:lnTo>
                <a:lnTo>
                  <a:pt x="0" y="2948045"/>
                </a:lnTo>
                <a:lnTo>
                  <a:pt x="103291" y="2948045"/>
                </a:lnTo>
                <a:lnTo>
                  <a:pt x="112340" y="2889373"/>
                </a:lnTo>
                <a:lnTo>
                  <a:pt x="123631" y="2813097"/>
                </a:lnTo>
                <a:lnTo>
                  <a:pt x="135550" y="2722292"/>
                </a:lnTo>
                <a:lnTo>
                  <a:pt x="149820" y="2614536"/>
                </a:lnTo>
                <a:lnTo>
                  <a:pt x="164875" y="2495279"/>
                </a:lnTo>
                <a:lnTo>
                  <a:pt x="180714" y="2360888"/>
                </a:lnTo>
                <a:lnTo>
                  <a:pt x="197494" y="2214389"/>
                </a:lnTo>
                <a:lnTo>
                  <a:pt x="214273" y="2055177"/>
                </a:lnTo>
                <a:lnTo>
                  <a:pt x="231367" y="1885675"/>
                </a:lnTo>
                <a:lnTo>
                  <a:pt x="247205" y="1702854"/>
                </a:lnTo>
                <a:lnTo>
                  <a:pt x="262417" y="1511558"/>
                </a:lnTo>
                <a:lnTo>
                  <a:pt x="276217" y="1309365"/>
                </a:lnTo>
                <a:lnTo>
                  <a:pt x="289390" y="1098697"/>
                </a:lnTo>
                <a:lnTo>
                  <a:pt x="301779" y="878949"/>
                </a:lnTo>
                <a:lnTo>
                  <a:pt x="306170" y="766351"/>
                </a:lnTo>
                <a:lnTo>
                  <a:pt x="311031" y="651331"/>
                </a:lnTo>
                <a:lnTo>
                  <a:pt x="315579" y="534495"/>
                </a:lnTo>
                <a:lnTo>
                  <a:pt x="318558" y="417054"/>
                </a:lnTo>
                <a:lnTo>
                  <a:pt x="321224" y="297191"/>
                </a:lnTo>
                <a:lnTo>
                  <a:pt x="324047" y="176118"/>
                </a:lnTo>
                <a:lnTo>
                  <a:pt x="325929" y="52623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FCA08-855B-4C29-87A3-3DBAD2E79C34}"/>
              </a:ext>
            </a:extLst>
          </p:cNvPr>
          <p:cNvSpPr txBox="1"/>
          <p:nvPr/>
        </p:nvSpPr>
        <p:spPr>
          <a:xfrm>
            <a:off x="9461765" y="6657945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36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4536AE-8D55-4C34-A84A-59987B87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Business Question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BF6-C1FB-4003-B029-4BB71508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Build a social content strategy for targeting gender and age group and understand the engagement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207458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2EB5058-EC5B-4EB0-81CC-618B9E3F3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150719"/>
            <a:ext cx="8959313" cy="45415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7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AD77B-CE72-4E51-A413-F7DC83E0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11459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Challenges :</a:t>
            </a:r>
            <a:r>
              <a:rPr lang="en-US"/>
              <a:t> Unsupervised Learning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B086DA-8B55-4C6D-842B-143AC3B90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53" r="-1" b="663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9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543DA137-BB0B-4573-A74C-CDC8D581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795" r="-1" b="617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04276-2C5A-4C3F-8AE6-6461695C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EBEBEB"/>
                </a:solidFill>
              </a:rPr>
              <a:t>Unsupervised Learning</a:t>
            </a:r>
          </a:p>
        </p:txBody>
      </p:sp>
      <p:sp>
        <p:nvSpPr>
          <p:cNvPr id="5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4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ACD3C138-B951-40E3-8A2F-C972B7E55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1" y="643466"/>
            <a:ext cx="106115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2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Ion Boardroom</vt:lpstr>
      <vt:lpstr>Analysing Facebook Video Views - Charity Organization</vt:lpstr>
      <vt:lpstr>Contents</vt:lpstr>
      <vt:lpstr>Biography</vt:lpstr>
      <vt:lpstr>Data Science and ML for Nonprofit Organization's</vt:lpstr>
      <vt:lpstr>Business Question</vt:lpstr>
      <vt:lpstr>PowerPoint Presentation</vt:lpstr>
      <vt:lpstr>Challenges : Unsupervised Learning </vt:lpstr>
      <vt:lpstr>Unsupervised Learning</vt:lpstr>
      <vt:lpstr>PowerPoint Presentation</vt:lpstr>
      <vt:lpstr>About Data  </vt:lpstr>
      <vt:lpstr>Sample data</vt:lpstr>
      <vt:lpstr>Challenges - Dataset is balanced? Nulls? </vt:lpstr>
      <vt:lpstr>Feature Description</vt:lpstr>
      <vt:lpstr>Feature Description</vt:lpstr>
      <vt:lpstr>Challenges - Dataset is balanced? Nulls?</vt:lpstr>
      <vt:lpstr>EDA</vt:lpstr>
      <vt:lpstr>Clustering</vt:lpstr>
      <vt:lpstr>K-means Clustering</vt:lpstr>
      <vt:lpstr>Clusters</vt:lpstr>
      <vt:lpstr>Cluster 1Analysis (Male): Humanity/Kindness (25-34 Age group)</vt:lpstr>
      <vt:lpstr>Cluster 1: (Male) Age Groups:   </vt:lpstr>
      <vt:lpstr>Cluster 1: (Male) Age Groups:   </vt:lpstr>
      <vt:lpstr>Cluster 2 Analysis (Female): </vt:lpstr>
      <vt:lpstr>Cluster 2 Analysis (Female): Age Groups </vt:lpstr>
      <vt:lpstr>Cluster 2 Analysis (Female): Age Groups </vt:lpstr>
      <vt:lpstr>Classification Algorithms</vt:lpstr>
      <vt:lpstr>LightGBM Classifier </vt:lpstr>
      <vt:lpstr>Reason to choose LightGBM</vt:lpstr>
      <vt:lpstr>Conclusion</vt:lpstr>
      <vt:lpstr>Thank You          &amp; Any Queries Please?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1806</cp:revision>
  <dcterms:created xsi:type="dcterms:W3CDTF">2021-08-23T06:38:11Z</dcterms:created>
  <dcterms:modified xsi:type="dcterms:W3CDTF">2021-08-29T07:48:00Z</dcterms:modified>
</cp:coreProperties>
</file>